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onsolas" panose="020B0609020204030204" pitchFamily="49" charset="0"/>
      <p:regular r:id="rId14"/>
      <p:bold r:id="rId15"/>
      <p:italic r:id="rId16"/>
      <p:boldItalic r:id="rId17"/>
    </p:embeddedFont>
    <p:embeddedFont>
      <p:font typeface="Lato" panose="020F0502020204030203" pitchFamily="34" charset="0"/>
      <p:regular r:id="rId18"/>
    </p:embeddedFont>
    <p:embeddedFont>
      <p:font typeface="Lato Light" panose="020F0502020204030203"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C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071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F836-165D-BE06-5038-1CA8203A639D}"/>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404518C2-C1D3-5F26-DA35-0603824B342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120A9884-D39A-B5A7-C0FD-3BA9629BD36A}"/>
              </a:ext>
            </a:extLst>
          </p:cNvPr>
          <p:cNvSpPr>
            <a:spLocks noGrp="1"/>
          </p:cNvSpPr>
          <p:nvPr>
            <p:ph type="dt" sz="half" idx="10"/>
          </p:nvPr>
        </p:nvSpPr>
        <p:spPr/>
        <p:txBody>
          <a:bodyPr/>
          <a:lstStyle/>
          <a:p>
            <a:fld id="{059B158F-8F80-4DB1-B4AE-F6AB5FC989C5}" type="datetimeFigureOut">
              <a:rPr lang="en-US" smtClean="0"/>
              <a:t>11/27/2025</a:t>
            </a:fld>
            <a:endParaRPr lang="en-US"/>
          </a:p>
        </p:txBody>
      </p:sp>
      <p:sp>
        <p:nvSpPr>
          <p:cNvPr id="5" name="Footer Placeholder 4">
            <a:extLst>
              <a:ext uri="{FF2B5EF4-FFF2-40B4-BE49-F238E27FC236}">
                <a16:creationId xmlns:a16="http://schemas.microsoft.com/office/drawing/2014/main" id="{0E9BC400-67CF-EFE3-0F64-6D6ECA928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06F26-BF1B-B199-08A2-57575619B089}"/>
              </a:ext>
            </a:extLst>
          </p:cNvPr>
          <p:cNvSpPr>
            <a:spLocks noGrp="1"/>
          </p:cNvSpPr>
          <p:nvPr>
            <p:ph type="sldNum" sz="quarter" idx="12"/>
          </p:nvPr>
        </p:nvSpPr>
        <p:spPr/>
        <p:txBody>
          <a:bodyPr/>
          <a:lstStyle/>
          <a:p>
            <a:fld id="{4A6D11AE-6E59-420B-B5AF-18F1F74E1DD3}" type="slidenum">
              <a:rPr lang="en-US" smtClean="0"/>
              <a:t>‹#›</a:t>
            </a:fld>
            <a:endParaRPr lang="en-US"/>
          </a:p>
        </p:txBody>
      </p:sp>
    </p:spTree>
    <p:extLst>
      <p:ext uri="{BB962C8B-B14F-4D97-AF65-F5344CB8AC3E}">
        <p14:creationId xmlns:p14="http://schemas.microsoft.com/office/powerpoint/2010/main" val="9944758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A00B-0944-D98B-8FB2-82A4F51115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7E690C-6258-2B32-4302-C70EF17B87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6D2963-1BC0-1673-8749-9B5A0F75E0AD}"/>
              </a:ext>
            </a:extLst>
          </p:cNvPr>
          <p:cNvSpPr>
            <a:spLocks noGrp="1"/>
          </p:cNvSpPr>
          <p:nvPr>
            <p:ph type="dt" sz="half" idx="10"/>
          </p:nvPr>
        </p:nvSpPr>
        <p:spPr/>
        <p:txBody>
          <a:bodyPr/>
          <a:lstStyle/>
          <a:p>
            <a:fld id="{059B158F-8F80-4DB1-B4AE-F6AB5FC989C5}" type="datetimeFigureOut">
              <a:rPr lang="en-US" smtClean="0"/>
              <a:t>11/27/2025</a:t>
            </a:fld>
            <a:endParaRPr lang="en-US"/>
          </a:p>
        </p:txBody>
      </p:sp>
      <p:sp>
        <p:nvSpPr>
          <p:cNvPr id="5" name="Footer Placeholder 4">
            <a:extLst>
              <a:ext uri="{FF2B5EF4-FFF2-40B4-BE49-F238E27FC236}">
                <a16:creationId xmlns:a16="http://schemas.microsoft.com/office/drawing/2014/main" id="{BD71B715-A49C-F5C9-2B7C-91DA0DC4D7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06F75-BBDF-8BD0-9055-2C7FBF46B030}"/>
              </a:ext>
            </a:extLst>
          </p:cNvPr>
          <p:cNvSpPr>
            <a:spLocks noGrp="1"/>
          </p:cNvSpPr>
          <p:nvPr>
            <p:ph type="sldNum" sz="quarter" idx="12"/>
          </p:nvPr>
        </p:nvSpPr>
        <p:spPr/>
        <p:txBody>
          <a:bodyPr/>
          <a:lstStyle/>
          <a:p>
            <a:fld id="{4A6D11AE-6E59-420B-B5AF-18F1F74E1DD3}" type="slidenum">
              <a:rPr lang="en-US" smtClean="0"/>
              <a:t>‹#›</a:t>
            </a:fld>
            <a:endParaRPr lang="en-US"/>
          </a:p>
        </p:txBody>
      </p:sp>
    </p:spTree>
    <p:extLst>
      <p:ext uri="{BB962C8B-B14F-4D97-AF65-F5344CB8AC3E}">
        <p14:creationId xmlns:p14="http://schemas.microsoft.com/office/powerpoint/2010/main" val="1518349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09F614-70CA-B7F5-F2E4-EB2D9F958DD4}"/>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E08473-8C27-C7E3-1302-E3D37D50115F}"/>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77749-3F46-8757-B0E3-1FC2A192C403}"/>
              </a:ext>
            </a:extLst>
          </p:cNvPr>
          <p:cNvSpPr>
            <a:spLocks noGrp="1"/>
          </p:cNvSpPr>
          <p:nvPr>
            <p:ph type="dt" sz="half" idx="10"/>
          </p:nvPr>
        </p:nvSpPr>
        <p:spPr/>
        <p:txBody>
          <a:bodyPr/>
          <a:lstStyle/>
          <a:p>
            <a:fld id="{059B158F-8F80-4DB1-B4AE-F6AB5FC989C5}" type="datetimeFigureOut">
              <a:rPr lang="en-US" smtClean="0"/>
              <a:t>11/27/2025</a:t>
            </a:fld>
            <a:endParaRPr lang="en-US"/>
          </a:p>
        </p:txBody>
      </p:sp>
      <p:sp>
        <p:nvSpPr>
          <p:cNvPr id="5" name="Footer Placeholder 4">
            <a:extLst>
              <a:ext uri="{FF2B5EF4-FFF2-40B4-BE49-F238E27FC236}">
                <a16:creationId xmlns:a16="http://schemas.microsoft.com/office/drawing/2014/main" id="{748A62A8-CCD4-3C38-70CF-2F07CF850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84F43-0BC9-E82E-5BB3-DA74988BFAFA}"/>
              </a:ext>
            </a:extLst>
          </p:cNvPr>
          <p:cNvSpPr>
            <a:spLocks noGrp="1"/>
          </p:cNvSpPr>
          <p:nvPr>
            <p:ph type="sldNum" sz="quarter" idx="12"/>
          </p:nvPr>
        </p:nvSpPr>
        <p:spPr/>
        <p:txBody>
          <a:bodyPr/>
          <a:lstStyle/>
          <a:p>
            <a:fld id="{4A6D11AE-6E59-420B-B5AF-18F1F74E1DD3}" type="slidenum">
              <a:rPr lang="en-US" smtClean="0"/>
              <a:t>‹#›</a:t>
            </a:fld>
            <a:endParaRPr lang="en-US"/>
          </a:p>
        </p:txBody>
      </p:sp>
    </p:spTree>
    <p:extLst>
      <p:ext uri="{BB962C8B-B14F-4D97-AF65-F5344CB8AC3E}">
        <p14:creationId xmlns:p14="http://schemas.microsoft.com/office/powerpoint/2010/main" val="40260979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528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851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181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381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930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621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6061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146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5E86-519F-A78D-746D-EDB89676D3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23459-92F6-3664-2F26-D5ABC58457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B19AE-A934-B1AA-E6FA-85FB6C48131F}"/>
              </a:ext>
            </a:extLst>
          </p:cNvPr>
          <p:cNvSpPr>
            <a:spLocks noGrp="1"/>
          </p:cNvSpPr>
          <p:nvPr>
            <p:ph type="dt" sz="half" idx="10"/>
          </p:nvPr>
        </p:nvSpPr>
        <p:spPr/>
        <p:txBody>
          <a:bodyPr/>
          <a:lstStyle/>
          <a:p>
            <a:fld id="{059B158F-8F80-4DB1-B4AE-F6AB5FC989C5}" type="datetimeFigureOut">
              <a:rPr lang="en-US" smtClean="0"/>
              <a:t>11/27/2025</a:t>
            </a:fld>
            <a:endParaRPr lang="en-US"/>
          </a:p>
        </p:txBody>
      </p:sp>
      <p:sp>
        <p:nvSpPr>
          <p:cNvPr id="5" name="Footer Placeholder 4">
            <a:extLst>
              <a:ext uri="{FF2B5EF4-FFF2-40B4-BE49-F238E27FC236}">
                <a16:creationId xmlns:a16="http://schemas.microsoft.com/office/drawing/2014/main" id="{D58E6E3B-0852-DC66-B1A3-B84DA9114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8E8FB-0702-A794-34F6-F59DAADFF1F1}"/>
              </a:ext>
            </a:extLst>
          </p:cNvPr>
          <p:cNvSpPr>
            <a:spLocks noGrp="1"/>
          </p:cNvSpPr>
          <p:nvPr>
            <p:ph type="sldNum" sz="quarter" idx="12"/>
          </p:nvPr>
        </p:nvSpPr>
        <p:spPr/>
        <p:txBody>
          <a:bodyPr/>
          <a:lstStyle/>
          <a:p>
            <a:fld id="{4A6D11AE-6E59-420B-B5AF-18F1F74E1DD3}" type="slidenum">
              <a:rPr lang="en-US" smtClean="0"/>
              <a:t>‹#›</a:t>
            </a:fld>
            <a:endParaRPr lang="en-US"/>
          </a:p>
        </p:txBody>
      </p:sp>
    </p:spTree>
    <p:extLst>
      <p:ext uri="{BB962C8B-B14F-4D97-AF65-F5344CB8AC3E}">
        <p14:creationId xmlns:p14="http://schemas.microsoft.com/office/powerpoint/2010/main" val="397544916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812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10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51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70B6-F1AB-8DE4-BAF8-F0A1B715312B}"/>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5135B6E8-55A1-3B38-23D4-A0E9631DE29D}"/>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EA1867-6212-C6C6-A886-D6F5AF8D362A}"/>
              </a:ext>
            </a:extLst>
          </p:cNvPr>
          <p:cNvSpPr>
            <a:spLocks noGrp="1"/>
          </p:cNvSpPr>
          <p:nvPr>
            <p:ph type="dt" sz="half" idx="10"/>
          </p:nvPr>
        </p:nvSpPr>
        <p:spPr/>
        <p:txBody>
          <a:bodyPr/>
          <a:lstStyle/>
          <a:p>
            <a:fld id="{059B158F-8F80-4DB1-B4AE-F6AB5FC989C5}" type="datetimeFigureOut">
              <a:rPr lang="en-US" smtClean="0"/>
              <a:t>11/27/2025</a:t>
            </a:fld>
            <a:endParaRPr lang="en-US"/>
          </a:p>
        </p:txBody>
      </p:sp>
      <p:sp>
        <p:nvSpPr>
          <p:cNvPr id="5" name="Footer Placeholder 4">
            <a:extLst>
              <a:ext uri="{FF2B5EF4-FFF2-40B4-BE49-F238E27FC236}">
                <a16:creationId xmlns:a16="http://schemas.microsoft.com/office/drawing/2014/main" id="{76E3840E-A99C-E5E6-0146-D25EFB361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D0E4F-B7FA-B42B-F6F2-071355128A63}"/>
              </a:ext>
            </a:extLst>
          </p:cNvPr>
          <p:cNvSpPr>
            <a:spLocks noGrp="1"/>
          </p:cNvSpPr>
          <p:nvPr>
            <p:ph type="sldNum" sz="quarter" idx="12"/>
          </p:nvPr>
        </p:nvSpPr>
        <p:spPr/>
        <p:txBody>
          <a:bodyPr/>
          <a:lstStyle/>
          <a:p>
            <a:fld id="{4A6D11AE-6E59-420B-B5AF-18F1F74E1DD3}" type="slidenum">
              <a:rPr lang="en-US" smtClean="0"/>
              <a:t>‹#›</a:t>
            </a:fld>
            <a:endParaRPr lang="en-US"/>
          </a:p>
        </p:txBody>
      </p:sp>
    </p:spTree>
    <p:extLst>
      <p:ext uri="{BB962C8B-B14F-4D97-AF65-F5344CB8AC3E}">
        <p14:creationId xmlns:p14="http://schemas.microsoft.com/office/powerpoint/2010/main" val="160575924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804C-7DFC-99A7-0634-FD6896AE9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DD818-CDDD-856F-37E9-6E67BF42478F}"/>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4F62C3-4595-F4C5-0BFC-F88AE2EFB6F6}"/>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5B518A-A868-CB89-3F95-DE65BA956D63}"/>
              </a:ext>
            </a:extLst>
          </p:cNvPr>
          <p:cNvSpPr>
            <a:spLocks noGrp="1"/>
          </p:cNvSpPr>
          <p:nvPr>
            <p:ph type="dt" sz="half" idx="10"/>
          </p:nvPr>
        </p:nvSpPr>
        <p:spPr/>
        <p:txBody>
          <a:bodyPr/>
          <a:lstStyle/>
          <a:p>
            <a:fld id="{059B158F-8F80-4DB1-B4AE-F6AB5FC989C5}" type="datetimeFigureOut">
              <a:rPr lang="en-US" smtClean="0"/>
              <a:t>11/27/2025</a:t>
            </a:fld>
            <a:endParaRPr lang="en-US"/>
          </a:p>
        </p:txBody>
      </p:sp>
      <p:sp>
        <p:nvSpPr>
          <p:cNvPr id="6" name="Footer Placeholder 5">
            <a:extLst>
              <a:ext uri="{FF2B5EF4-FFF2-40B4-BE49-F238E27FC236}">
                <a16:creationId xmlns:a16="http://schemas.microsoft.com/office/drawing/2014/main" id="{C57F634A-8C91-D5FB-654C-BFFC5EAEFF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7114E-0101-1886-39E3-2C5E51E2D337}"/>
              </a:ext>
            </a:extLst>
          </p:cNvPr>
          <p:cNvSpPr>
            <a:spLocks noGrp="1"/>
          </p:cNvSpPr>
          <p:nvPr>
            <p:ph type="sldNum" sz="quarter" idx="12"/>
          </p:nvPr>
        </p:nvSpPr>
        <p:spPr/>
        <p:txBody>
          <a:bodyPr/>
          <a:lstStyle/>
          <a:p>
            <a:fld id="{4A6D11AE-6E59-420B-B5AF-18F1F74E1DD3}" type="slidenum">
              <a:rPr lang="en-US" smtClean="0"/>
              <a:t>‹#›</a:t>
            </a:fld>
            <a:endParaRPr lang="en-US"/>
          </a:p>
        </p:txBody>
      </p:sp>
    </p:spTree>
    <p:extLst>
      <p:ext uri="{BB962C8B-B14F-4D97-AF65-F5344CB8AC3E}">
        <p14:creationId xmlns:p14="http://schemas.microsoft.com/office/powerpoint/2010/main" val="4664986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0078A-67A7-37B4-0B06-1BC549B2E49F}"/>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19B207-02CF-8C0E-D0B4-340F2346F35A}"/>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4315C7A0-8ABA-26BB-5A5F-4C2C4CEF3839}"/>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5F5E47-06D7-B6BA-37E7-A0BF7F5C0D85}"/>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45C5719C-E9E0-6E5C-4BD2-322F0279B740}"/>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6C565E-2CD1-07A3-68D1-00BABC691C90}"/>
              </a:ext>
            </a:extLst>
          </p:cNvPr>
          <p:cNvSpPr>
            <a:spLocks noGrp="1"/>
          </p:cNvSpPr>
          <p:nvPr>
            <p:ph type="dt" sz="half" idx="10"/>
          </p:nvPr>
        </p:nvSpPr>
        <p:spPr/>
        <p:txBody>
          <a:bodyPr/>
          <a:lstStyle/>
          <a:p>
            <a:fld id="{059B158F-8F80-4DB1-B4AE-F6AB5FC989C5}" type="datetimeFigureOut">
              <a:rPr lang="en-US" smtClean="0"/>
              <a:t>11/27/2025</a:t>
            </a:fld>
            <a:endParaRPr lang="en-US"/>
          </a:p>
        </p:txBody>
      </p:sp>
      <p:sp>
        <p:nvSpPr>
          <p:cNvPr id="8" name="Footer Placeholder 7">
            <a:extLst>
              <a:ext uri="{FF2B5EF4-FFF2-40B4-BE49-F238E27FC236}">
                <a16:creationId xmlns:a16="http://schemas.microsoft.com/office/drawing/2014/main" id="{E0DA45ED-0FFA-7A90-DCF3-1AE45FBB3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958AD7-C61E-54EF-E5B5-FD172C2987D9}"/>
              </a:ext>
            </a:extLst>
          </p:cNvPr>
          <p:cNvSpPr>
            <a:spLocks noGrp="1"/>
          </p:cNvSpPr>
          <p:nvPr>
            <p:ph type="sldNum" sz="quarter" idx="12"/>
          </p:nvPr>
        </p:nvSpPr>
        <p:spPr/>
        <p:txBody>
          <a:bodyPr/>
          <a:lstStyle/>
          <a:p>
            <a:fld id="{4A6D11AE-6E59-420B-B5AF-18F1F74E1DD3}" type="slidenum">
              <a:rPr lang="en-US" smtClean="0"/>
              <a:t>‹#›</a:t>
            </a:fld>
            <a:endParaRPr lang="en-US"/>
          </a:p>
        </p:txBody>
      </p:sp>
    </p:spTree>
    <p:extLst>
      <p:ext uri="{BB962C8B-B14F-4D97-AF65-F5344CB8AC3E}">
        <p14:creationId xmlns:p14="http://schemas.microsoft.com/office/powerpoint/2010/main" val="3637172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29BA-EC8B-7F03-4FB5-2F0DC63CB1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55F6B1-4344-BE0A-4DF0-D12FAD8B6F83}"/>
              </a:ext>
            </a:extLst>
          </p:cNvPr>
          <p:cNvSpPr>
            <a:spLocks noGrp="1"/>
          </p:cNvSpPr>
          <p:nvPr>
            <p:ph type="dt" sz="half" idx="10"/>
          </p:nvPr>
        </p:nvSpPr>
        <p:spPr/>
        <p:txBody>
          <a:bodyPr/>
          <a:lstStyle/>
          <a:p>
            <a:fld id="{059B158F-8F80-4DB1-B4AE-F6AB5FC989C5}" type="datetimeFigureOut">
              <a:rPr lang="en-US" smtClean="0"/>
              <a:t>11/27/2025</a:t>
            </a:fld>
            <a:endParaRPr lang="en-US"/>
          </a:p>
        </p:txBody>
      </p:sp>
      <p:sp>
        <p:nvSpPr>
          <p:cNvPr id="4" name="Footer Placeholder 3">
            <a:extLst>
              <a:ext uri="{FF2B5EF4-FFF2-40B4-BE49-F238E27FC236}">
                <a16:creationId xmlns:a16="http://schemas.microsoft.com/office/drawing/2014/main" id="{596C6684-909C-8DAD-4C36-1F54A613D0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51102B-02F4-4C42-85A8-5F63B2D7B32D}"/>
              </a:ext>
            </a:extLst>
          </p:cNvPr>
          <p:cNvSpPr>
            <a:spLocks noGrp="1"/>
          </p:cNvSpPr>
          <p:nvPr>
            <p:ph type="sldNum" sz="quarter" idx="12"/>
          </p:nvPr>
        </p:nvSpPr>
        <p:spPr/>
        <p:txBody>
          <a:bodyPr/>
          <a:lstStyle/>
          <a:p>
            <a:fld id="{4A6D11AE-6E59-420B-B5AF-18F1F74E1DD3}" type="slidenum">
              <a:rPr lang="en-US" smtClean="0"/>
              <a:t>‹#›</a:t>
            </a:fld>
            <a:endParaRPr lang="en-US"/>
          </a:p>
        </p:txBody>
      </p:sp>
    </p:spTree>
    <p:extLst>
      <p:ext uri="{BB962C8B-B14F-4D97-AF65-F5344CB8AC3E}">
        <p14:creationId xmlns:p14="http://schemas.microsoft.com/office/powerpoint/2010/main" val="13608504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BD90F-CA52-D39E-99D6-F1714B30F16A}"/>
              </a:ext>
            </a:extLst>
          </p:cNvPr>
          <p:cNvSpPr>
            <a:spLocks noGrp="1"/>
          </p:cNvSpPr>
          <p:nvPr>
            <p:ph type="dt" sz="half" idx="10"/>
          </p:nvPr>
        </p:nvSpPr>
        <p:spPr/>
        <p:txBody>
          <a:bodyPr/>
          <a:lstStyle/>
          <a:p>
            <a:fld id="{059B158F-8F80-4DB1-B4AE-F6AB5FC989C5}" type="datetimeFigureOut">
              <a:rPr lang="en-US" smtClean="0"/>
              <a:t>11/27/2025</a:t>
            </a:fld>
            <a:endParaRPr lang="en-US"/>
          </a:p>
        </p:txBody>
      </p:sp>
      <p:sp>
        <p:nvSpPr>
          <p:cNvPr id="3" name="Footer Placeholder 2">
            <a:extLst>
              <a:ext uri="{FF2B5EF4-FFF2-40B4-BE49-F238E27FC236}">
                <a16:creationId xmlns:a16="http://schemas.microsoft.com/office/drawing/2014/main" id="{E221EBF1-9661-5F66-4CF1-0A5A963334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96F9F3-1557-2A6A-A03A-17DDABE8063A}"/>
              </a:ext>
            </a:extLst>
          </p:cNvPr>
          <p:cNvSpPr>
            <a:spLocks noGrp="1"/>
          </p:cNvSpPr>
          <p:nvPr>
            <p:ph type="sldNum" sz="quarter" idx="12"/>
          </p:nvPr>
        </p:nvSpPr>
        <p:spPr/>
        <p:txBody>
          <a:bodyPr/>
          <a:lstStyle/>
          <a:p>
            <a:fld id="{4A6D11AE-6E59-420B-B5AF-18F1F74E1DD3}" type="slidenum">
              <a:rPr lang="en-US" smtClean="0"/>
              <a:t>‹#›</a:t>
            </a:fld>
            <a:endParaRPr lang="en-US"/>
          </a:p>
        </p:txBody>
      </p:sp>
    </p:spTree>
    <p:extLst>
      <p:ext uri="{BB962C8B-B14F-4D97-AF65-F5344CB8AC3E}">
        <p14:creationId xmlns:p14="http://schemas.microsoft.com/office/powerpoint/2010/main" val="232082198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6807-8C42-DDAD-7AFE-E0A52CE9298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AE7ACF61-5E5B-9D0B-519F-4A324808D9BF}"/>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A72A0D-29DF-400E-71DC-56C71DD44480}"/>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EC65247F-BA6D-96CB-EEE5-17D4F2E9F971}"/>
              </a:ext>
            </a:extLst>
          </p:cNvPr>
          <p:cNvSpPr>
            <a:spLocks noGrp="1"/>
          </p:cNvSpPr>
          <p:nvPr>
            <p:ph type="dt" sz="half" idx="10"/>
          </p:nvPr>
        </p:nvSpPr>
        <p:spPr/>
        <p:txBody>
          <a:bodyPr/>
          <a:lstStyle/>
          <a:p>
            <a:fld id="{059B158F-8F80-4DB1-B4AE-F6AB5FC989C5}" type="datetimeFigureOut">
              <a:rPr lang="en-US" smtClean="0"/>
              <a:t>11/27/2025</a:t>
            </a:fld>
            <a:endParaRPr lang="en-US"/>
          </a:p>
        </p:txBody>
      </p:sp>
      <p:sp>
        <p:nvSpPr>
          <p:cNvPr id="6" name="Footer Placeholder 5">
            <a:extLst>
              <a:ext uri="{FF2B5EF4-FFF2-40B4-BE49-F238E27FC236}">
                <a16:creationId xmlns:a16="http://schemas.microsoft.com/office/drawing/2014/main" id="{958DA3B2-EB5D-E157-BAEB-1A3F65635D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F236AC-3B2B-DD8B-E437-E9F0A38F476F}"/>
              </a:ext>
            </a:extLst>
          </p:cNvPr>
          <p:cNvSpPr>
            <a:spLocks noGrp="1"/>
          </p:cNvSpPr>
          <p:nvPr>
            <p:ph type="sldNum" sz="quarter" idx="12"/>
          </p:nvPr>
        </p:nvSpPr>
        <p:spPr/>
        <p:txBody>
          <a:bodyPr/>
          <a:lstStyle/>
          <a:p>
            <a:fld id="{4A6D11AE-6E59-420B-B5AF-18F1F74E1DD3}" type="slidenum">
              <a:rPr lang="en-US" smtClean="0"/>
              <a:t>‹#›</a:t>
            </a:fld>
            <a:endParaRPr lang="en-US"/>
          </a:p>
        </p:txBody>
      </p:sp>
    </p:spTree>
    <p:extLst>
      <p:ext uri="{BB962C8B-B14F-4D97-AF65-F5344CB8AC3E}">
        <p14:creationId xmlns:p14="http://schemas.microsoft.com/office/powerpoint/2010/main" val="119137794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BEF7-2D8F-C47F-C5BB-936CE583415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55F76DDB-E892-ED90-7C57-DCBBCC23FAF1}"/>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7886C99B-EA03-9FFE-B16B-721FD7E71DCE}"/>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3CB23B3C-A2EB-5CC5-096C-56B9059BC929}"/>
              </a:ext>
            </a:extLst>
          </p:cNvPr>
          <p:cNvSpPr>
            <a:spLocks noGrp="1"/>
          </p:cNvSpPr>
          <p:nvPr>
            <p:ph type="dt" sz="half" idx="10"/>
          </p:nvPr>
        </p:nvSpPr>
        <p:spPr/>
        <p:txBody>
          <a:bodyPr/>
          <a:lstStyle/>
          <a:p>
            <a:fld id="{059B158F-8F80-4DB1-B4AE-F6AB5FC989C5}" type="datetimeFigureOut">
              <a:rPr lang="en-US" smtClean="0"/>
              <a:t>11/27/2025</a:t>
            </a:fld>
            <a:endParaRPr lang="en-US"/>
          </a:p>
        </p:txBody>
      </p:sp>
      <p:sp>
        <p:nvSpPr>
          <p:cNvPr id="6" name="Footer Placeholder 5">
            <a:extLst>
              <a:ext uri="{FF2B5EF4-FFF2-40B4-BE49-F238E27FC236}">
                <a16:creationId xmlns:a16="http://schemas.microsoft.com/office/drawing/2014/main" id="{6CADEAF1-CF13-6300-39FF-D56F6D2BED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59827-FEC9-5500-1290-CE42B53A5AE9}"/>
              </a:ext>
            </a:extLst>
          </p:cNvPr>
          <p:cNvSpPr>
            <a:spLocks noGrp="1"/>
          </p:cNvSpPr>
          <p:nvPr>
            <p:ph type="sldNum" sz="quarter" idx="12"/>
          </p:nvPr>
        </p:nvSpPr>
        <p:spPr/>
        <p:txBody>
          <a:bodyPr/>
          <a:lstStyle/>
          <a:p>
            <a:fld id="{4A6D11AE-6E59-420B-B5AF-18F1F74E1DD3}" type="slidenum">
              <a:rPr lang="en-US" smtClean="0"/>
              <a:t>‹#›</a:t>
            </a:fld>
            <a:endParaRPr lang="en-US"/>
          </a:p>
        </p:txBody>
      </p:sp>
    </p:spTree>
    <p:extLst>
      <p:ext uri="{BB962C8B-B14F-4D97-AF65-F5344CB8AC3E}">
        <p14:creationId xmlns:p14="http://schemas.microsoft.com/office/powerpoint/2010/main" val="19015413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C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07E6EA-5801-F3B9-345C-71B77B08565F}"/>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9F4CD8-6DB2-750D-6DE9-235372295566}"/>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F4FFE1-96E6-3F25-2691-8AD41B910D0A}"/>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059B158F-8F80-4DB1-B4AE-F6AB5FC989C5}" type="datetimeFigureOut">
              <a:rPr lang="en-US" smtClean="0"/>
              <a:t>11/27/2025</a:t>
            </a:fld>
            <a:endParaRPr lang="en-US"/>
          </a:p>
        </p:txBody>
      </p:sp>
      <p:sp>
        <p:nvSpPr>
          <p:cNvPr id="5" name="Footer Placeholder 4">
            <a:extLst>
              <a:ext uri="{FF2B5EF4-FFF2-40B4-BE49-F238E27FC236}">
                <a16:creationId xmlns:a16="http://schemas.microsoft.com/office/drawing/2014/main" id="{F282AD2F-3247-5FFD-5713-57220F0C5DEA}"/>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EA21B7-F6DE-57B7-1D09-DAF1C3AA7413}"/>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A6D11AE-6E59-420B-B5AF-18F1F74E1DD3}" type="slidenum">
              <a:rPr lang="en-US" smtClean="0"/>
              <a:t>‹#›</a:t>
            </a:fld>
            <a:endParaRPr lang="en-US"/>
          </a:p>
        </p:txBody>
      </p:sp>
    </p:spTree>
    <p:extLst>
      <p:ext uri="{BB962C8B-B14F-4D97-AF65-F5344CB8AC3E}">
        <p14:creationId xmlns:p14="http://schemas.microsoft.com/office/powerpoint/2010/main" val="38981813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45976"/>
            <a:ext cx="5977414"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Student Result Analysis</a:t>
            </a:r>
            <a:endParaRPr lang="en-US" sz="4450"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A comprehensive examination of how demographic, social, and family-related factors influence academic achievement across Mathematics, Reading, and Writing for over 30,000 students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3653" y="513517"/>
            <a:ext cx="8774192" cy="583525"/>
          </a:xfrm>
          <a:prstGeom prst="rect">
            <a:avLst/>
          </a:prstGeom>
          <a:noFill/>
          <a:ln/>
        </p:spPr>
        <p:txBody>
          <a:bodyPr wrap="none" lIns="0" tIns="0" rIns="0" bIns="0" rtlCol="0" anchor="t"/>
          <a:lstStyle/>
          <a:p>
            <a:pPr marL="0" indent="0" algn="l">
              <a:lnSpc>
                <a:spcPts val="4550"/>
              </a:lnSpc>
              <a:buNone/>
            </a:pPr>
            <a:r>
              <a:rPr lang="en-US" sz="3650" b="1" dirty="0">
                <a:solidFill>
                  <a:srgbClr val="282824"/>
                </a:solidFill>
                <a:latin typeface="Lato Bold" pitchFamily="34" charset="0"/>
                <a:ea typeface="Lato Bold" pitchFamily="34" charset="-122"/>
                <a:cs typeface="Lato Bold" pitchFamily="34" charset="-120"/>
              </a:rPr>
              <a:t>Strategic Recommendations for Educators</a:t>
            </a:r>
            <a:endParaRPr lang="en-US" sz="3650" dirty="0"/>
          </a:p>
        </p:txBody>
      </p:sp>
      <p:sp>
        <p:nvSpPr>
          <p:cNvPr id="3" name="Shape 1"/>
          <p:cNvSpPr/>
          <p:nvPr/>
        </p:nvSpPr>
        <p:spPr>
          <a:xfrm>
            <a:off x="653653" y="1750576"/>
            <a:ext cx="6568202" cy="1677948"/>
          </a:xfrm>
          <a:prstGeom prst="roundRect">
            <a:avLst>
              <a:gd name="adj" fmla="val 6539"/>
            </a:avLst>
          </a:prstGeom>
          <a:solidFill>
            <a:srgbClr val="EFECE6"/>
          </a:solidFill>
          <a:ln/>
        </p:spPr>
      </p:sp>
      <p:sp>
        <p:nvSpPr>
          <p:cNvPr id="4" name="Shape 2"/>
          <p:cNvSpPr/>
          <p:nvPr/>
        </p:nvSpPr>
        <p:spPr>
          <a:xfrm>
            <a:off x="653653" y="1727716"/>
            <a:ext cx="6568202" cy="91440"/>
          </a:xfrm>
          <a:prstGeom prst="roundRect">
            <a:avLst>
              <a:gd name="adj" fmla="val 30636"/>
            </a:avLst>
          </a:prstGeom>
          <a:solidFill>
            <a:srgbClr val="282824"/>
          </a:solidFill>
          <a:ln/>
        </p:spPr>
      </p:sp>
      <p:sp>
        <p:nvSpPr>
          <p:cNvPr id="5" name="Shape 3"/>
          <p:cNvSpPr/>
          <p:nvPr/>
        </p:nvSpPr>
        <p:spPr>
          <a:xfrm>
            <a:off x="3657660" y="1470541"/>
            <a:ext cx="560189" cy="560189"/>
          </a:xfrm>
          <a:prstGeom prst="roundRect">
            <a:avLst>
              <a:gd name="adj" fmla="val 163231"/>
            </a:avLst>
          </a:prstGeom>
          <a:solidFill>
            <a:srgbClr val="282824"/>
          </a:solidFill>
          <a:ln/>
        </p:spPr>
      </p:sp>
      <p:sp>
        <p:nvSpPr>
          <p:cNvPr id="6" name="Text 4"/>
          <p:cNvSpPr/>
          <p:nvPr/>
        </p:nvSpPr>
        <p:spPr>
          <a:xfrm>
            <a:off x="3825657" y="1610558"/>
            <a:ext cx="224076" cy="280035"/>
          </a:xfrm>
          <a:prstGeom prst="rect">
            <a:avLst/>
          </a:prstGeom>
          <a:noFill/>
          <a:ln/>
        </p:spPr>
        <p:txBody>
          <a:bodyPr wrap="none" lIns="0" tIns="0" rIns="0" bIns="0" rtlCol="0" anchor="t"/>
          <a:lstStyle/>
          <a:p>
            <a:pPr marL="0" indent="0" algn="l">
              <a:lnSpc>
                <a:spcPts val="2800"/>
              </a:lnSpc>
              <a:buNone/>
            </a:pPr>
            <a:r>
              <a:rPr lang="en-US" sz="1750" b="1" dirty="0">
                <a:solidFill>
                  <a:srgbClr val="FFFFFF"/>
                </a:solidFill>
                <a:latin typeface="Lato Bold" pitchFamily="34" charset="0"/>
                <a:ea typeface="Lato Bold" pitchFamily="34" charset="-122"/>
                <a:cs typeface="Lato Bold" pitchFamily="34" charset="-120"/>
              </a:rPr>
              <a:t>1</a:t>
            </a:r>
            <a:endParaRPr lang="en-US" sz="1750" dirty="0"/>
          </a:p>
        </p:txBody>
      </p:sp>
      <p:sp>
        <p:nvSpPr>
          <p:cNvPr id="7" name="Text 5"/>
          <p:cNvSpPr/>
          <p:nvPr/>
        </p:nvSpPr>
        <p:spPr>
          <a:xfrm>
            <a:off x="863203" y="2217420"/>
            <a:ext cx="2661761" cy="291822"/>
          </a:xfrm>
          <a:prstGeom prst="rect">
            <a:avLst/>
          </a:prstGeom>
          <a:noFill/>
          <a:ln/>
        </p:spPr>
        <p:txBody>
          <a:bodyPr wrap="none" lIns="0" tIns="0" rIns="0" bIns="0" rtlCol="0" anchor="t"/>
          <a:lstStyle/>
          <a:p>
            <a:pPr marL="0" indent="0" algn="l">
              <a:lnSpc>
                <a:spcPts val="2250"/>
              </a:lnSpc>
              <a:buNone/>
            </a:pPr>
            <a:r>
              <a:rPr lang="en-US" sz="1800" b="1" dirty="0">
                <a:solidFill>
                  <a:srgbClr val="4A4A45"/>
                </a:solidFill>
                <a:latin typeface="Lato Bold" pitchFamily="34" charset="0"/>
                <a:ea typeface="Lato Bold" pitchFamily="34" charset="-122"/>
                <a:cs typeface="Lato Bold" pitchFamily="34" charset="-120"/>
              </a:rPr>
              <a:t>Strengthen Math Support</a:t>
            </a:r>
            <a:endParaRPr lang="en-US" sz="1800" dirty="0"/>
          </a:p>
        </p:txBody>
      </p:sp>
      <p:sp>
        <p:nvSpPr>
          <p:cNvPr id="8" name="Text 6"/>
          <p:cNvSpPr/>
          <p:nvPr/>
        </p:nvSpPr>
        <p:spPr>
          <a:xfrm>
            <a:off x="863203" y="2621280"/>
            <a:ext cx="6149102" cy="597694"/>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Implement remedial classes, concept-based teaching methods, and engaging digital tools to build problem-solving confidence</a:t>
            </a:r>
            <a:endParaRPr lang="en-US" sz="1450" dirty="0"/>
          </a:p>
        </p:txBody>
      </p:sp>
      <p:sp>
        <p:nvSpPr>
          <p:cNvPr id="9" name="Shape 7"/>
          <p:cNvSpPr/>
          <p:nvPr/>
        </p:nvSpPr>
        <p:spPr>
          <a:xfrm>
            <a:off x="7408545" y="1750576"/>
            <a:ext cx="6568202" cy="1677948"/>
          </a:xfrm>
          <a:prstGeom prst="roundRect">
            <a:avLst>
              <a:gd name="adj" fmla="val 6539"/>
            </a:avLst>
          </a:prstGeom>
          <a:solidFill>
            <a:srgbClr val="EFECE6"/>
          </a:solidFill>
          <a:ln/>
        </p:spPr>
      </p:sp>
      <p:sp>
        <p:nvSpPr>
          <p:cNvPr id="10" name="Shape 8"/>
          <p:cNvSpPr/>
          <p:nvPr/>
        </p:nvSpPr>
        <p:spPr>
          <a:xfrm>
            <a:off x="7408545" y="1727716"/>
            <a:ext cx="6568202" cy="91440"/>
          </a:xfrm>
          <a:prstGeom prst="roundRect">
            <a:avLst>
              <a:gd name="adj" fmla="val 30636"/>
            </a:avLst>
          </a:prstGeom>
          <a:solidFill>
            <a:srgbClr val="282824"/>
          </a:solidFill>
          <a:ln/>
        </p:spPr>
      </p:sp>
      <p:sp>
        <p:nvSpPr>
          <p:cNvPr id="11" name="Shape 9"/>
          <p:cNvSpPr/>
          <p:nvPr/>
        </p:nvSpPr>
        <p:spPr>
          <a:xfrm>
            <a:off x="10412551" y="1470541"/>
            <a:ext cx="560189" cy="560189"/>
          </a:xfrm>
          <a:prstGeom prst="roundRect">
            <a:avLst>
              <a:gd name="adj" fmla="val 163231"/>
            </a:avLst>
          </a:prstGeom>
          <a:solidFill>
            <a:srgbClr val="282824"/>
          </a:solidFill>
          <a:ln/>
        </p:spPr>
      </p:sp>
      <p:sp>
        <p:nvSpPr>
          <p:cNvPr id="12" name="Text 10"/>
          <p:cNvSpPr/>
          <p:nvPr/>
        </p:nvSpPr>
        <p:spPr>
          <a:xfrm>
            <a:off x="10580549" y="1610558"/>
            <a:ext cx="224076" cy="280035"/>
          </a:xfrm>
          <a:prstGeom prst="rect">
            <a:avLst/>
          </a:prstGeom>
          <a:noFill/>
          <a:ln/>
        </p:spPr>
        <p:txBody>
          <a:bodyPr wrap="none" lIns="0" tIns="0" rIns="0" bIns="0" rtlCol="0" anchor="t"/>
          <a:lstStyle/>
          <a:p>
            <a:pPr marL="0" indent="0" algn="l">
              <a:lnSpc>
                <a:spcPts val="2800"/>
              </a:lnSpc>
              <a:buNone/>
            </a:pPr>
            <a:r>
              <a:rPr lang="en-US" sz="1750" b="1" dirty="0">
                <a:solidFill>
                  <a:srgbClr val="FFFFFF"/>
                </a:solidFill>
                <a:latin typeface="Lato Bold" pitchFamily="34" charset="0"/>
                <a:ea typeface="Lato Bold" pitchFamily="34" charset="-122"/>
                <a:cs typeface="Lato Bold" pitchFamily="34" charset="-120"/>
              </a:rPr>
              <a:t>2</a:t>
            </a:r>
            <a:endParaRPr lang="en-US" sz="1750" dirty="0"/>
          </a:p>
        </p:txBody>
      </p:sp>
      <p:sp>
        <p:nvSpPr>
          <p:cNvPr id="13" name="Text 11"/>
          <p:cNvSpPr/>
          <p:nvPr/>
        </p:nvSpPr>
        <p:spPr>
          <a:xfrm>
            <a:off x="7618095" y="2217420"/>
            <a:ext cx="2334458" cy="291822"/>
          </a:xfrm>
          <a:prstGeom prst="rect">
            <a:avLst/>
          </a:prstGeom>
          <a:noFill/>
          <a:ln/>
        </p:spPr>
        <p:txBody>
          <a:bodyPr wrap="none" lIns="0" tIns="0" rIns="0" bIns="0" rtlCol="0" anchor="t"/>
          <a:lstStyle/>
          <a:p>
            <a:pPr marL="0" indent="0" algn="l">
              <a:lnSpc>
                <a:spcPts val="2250"/>
              </a:lnSpc>
              <a:buNone/>
            </a:pPr>
            <a:r>
              <a:rPr lang="en-US" sz="1800" b="1" dirty="0">
                <a:solidFill>
                  <a:srgbClr val="4A4A45"/>
                </a:solidFill>
                <a:latin typeface="Lato Bold" pitchFamily="34" charset="0"/>
                <a:ea typeface="Lato Bold" pitchFamily="34" charset="-122"/>
                <a:cs typeface="Lato Bold" pitchFamily="34" charset="-120"/>
              </a:rPr>
              <a:t>Empower Parents</a:t>
            </a:r>
            <a:endParaRPr lang="en-US" sz="1800" dirty="0"/>
          </a:p>
        </p:txBody>
      </p:sp>
      <p:sp>
        <p:nvSpPr>
          <p:cNvPr id="14" name="Text 12"/>
          <p:cNvSpPr/>
          <p:nvPr/>
        </p:nvSpPr>
        <p:spPr>
          <a:xfrm>
            <a:off x="7618095" y="2621280"/>
            <a:ext cx="6149102" cy="597694"/>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Provide workshops, simple study guides, and regular communication channels to support families with lower education levels</a:t>
            </a:r>
            <a:endParaRPr lang="en-US" sz="1450" dirty="0"/>
          </a:p>
        </p:txBody>
      </p:sp>
      <p:sp>
        <p:nvSpPr>
          <p:cNvPr id="15" name="Shape 13"/>
          <p:cNvSpPr/>
          <p:nvPr/>
        </p:nvSpPr>
        <p:spPr>
          <a:xfrm>
            <a:off x="653653" y="3895249"/>
            <a:ext cx="6568202" cy="1677948"/>
          </a:xfrm>
          <a:prstGeom prst="roundRect">
            <a:avLst>
              <a:gd name="adj" fmla="val 6539"/>
            </a:avLst>
          </a:prstGeom>
          <a:solidFill>
            <a:srgbClr val="EFECE6"/>
          </a:solidFill>
          <a:ln/>
        </p:spPr>
      </p:sp>
      <p:sp>
        <p:nvSpPr>
          <p:cNvPr id="16" name="Shape 14"/>
          <p:cNvSpPr/>
          <p:nvPr/>
        </p:nvSpPr>
        <p:spPr>
          <a:xfrm>
            <a:off x="653653" y="3872389"/>
            <a:ext cx="6568202" cy="91440"/>
          </a:xfrm>
          <a:prstGeom prst="roundRect">
            <a:avLst>
              <a:gd name="adj" fmla="val 30636"/>
            </a:avLst>
          </a:prstGeom>
          <a:solidFill>
            <a:srgbClr val="282824"/>
          </a:solidFill>
          <a:ln/>
        </p:spPr>
      </p:sp>
      <p:sp>
        <p:nvSpPr>
          <p:cNvPr id="17" name="Shape 15"/>
          <p:cNvSpPr/>
          <p:nvPr/>
        </p:nvSpPr>
        <p:spPr>
          <a:xfrm>
            <a:off x="3657660" y="3615214"/>
            <a:ext cx="560189" cy="560189"/>
          </a:xfrm>
          <a:prstGeom prst="roundRect">
            <a:avLst>
              <a:gd name="adj" fmla="val 163231"/>
            </a:avLst>
          </a:prstGeom>
          <a:solidFill>
            <a:srgbClr val="282824"/>
          </a:solidFill>
          <a:ln/>
        </p:spPr>
      </p:sp>
      <p:sp>
        <p:nvSpPr>
          <p:cNvPr id="18" name="Text 16"/>
          <p:cNvSpPr/>
          <p:nvPr/>
        </p:nvSpPr>
        <p:spPr>
          <a:xfrm>
            <a:off x="3825657" y="3755231"/>
            <a:ext cx="224076" cy="280035"/>
          </a:xfrm>
          <a:prstGeom prst="rect">
            <a:avLst/>
          </a:prstGeom>
          <a:noFill/>
          <a:ln/>
        </p:spPr>
        <p:txBody>
          <a:bodyPr wrap="none" lIns="0" tIns="0" rIns="0" bIns="0" rtlCol="0" anchor="t"/>
          <a:lstStyle/>
          <a:p>
            <a:pPr marL="0" indent="0" algn="l">
              <a:lnSpc>
                <a:spcPts val="2800"/>
              </a:lnSpc>
              <a:buNone/>
            </a:pPr>
            <a:r>
              <a:rPr lang="en-US" sz="1750" b="1" dirty="0">
                <a:solidFill>
                  <a:srgbClr val="FFFFFF"/>
                </a:solidFill>
                <a:latin typeface="Lato Bold" pitchFamily="34" charset="0"/>
                <a:ea typeface="Lato Bold" pitchFamily="34" charset="-122"/>
                <a:cs typeface="Lato Bold" pitchFamily="34" charset="-120"/>
              </a:rPr>
              <a:t>3</a:t>
            </a:r>
            <a:endParaRPr lang="en-US" sz="1750" dirty="0"/>
          </a:p>
        </p:txBody>
      </p:sp>
      <p:sp>
        <p:nvSpPr>
          <p:cNvPr id="19" name="Text 17"/>
          <p:cNvSpPr/>
          <p:nvPr/>
        </p:nvSpPr>
        <p:spPr>
          <a:xfrm>
            <a:off x="863203" y="4362093"/>
            <a:ext cx="2665095" cy="291822"/>
          </a:xfrm>
          <a:prstGeom prst="rect">
            <a:avLst/>
          </a:prstGeom>
          <a:noFill/>
          <a:ln/>
        </p:spPr>
        <p:txBody>
          <a:bodyPr wrap="none" lIns="0" tIns="0" rIns="0" bIns="0" rtlCol="0" anchor="t"/>
          <a:lstStyle/>
          <a:p>
            <a:pPr marL="0" indent="0" algn="l">
              <a:lnSpc>
                <a:spcPts val="2250"/>
              </a:lnSpc>
              <a:buNone/>
            </a:pPr>
            <a:r>
              <a:rPr lang="en-US" sz="1800" b="1" dirty="0">
                <a:solidFill>
                  <a:srgbClr val="4A4A45"/>
                </a:solidFill>
                <a:latin typeface="Lato Bold" pitchFamily="34" charset="0"/>
                <a:ea typeface="Lato Bold" pitchFamily="34" charset="-122"/>
                <a:cs typeface="Lato Bold" pitchFamily="34" charset="-120"/>
              </a:rPr>
              <a:t>Enhance Test Preparation</a:t>
            </a:r>
            <a:endParaRPr lang="en-US" sz="1800" dirty="0"/>
          </a:p>
        </p:txBody>
      </p:sp>
      <p:sp>
        <p:nvSpPr>
          <p:cNvPr id="20" name="Text 18"/>
          <p:cNvSpPr/>
          <p:nvPr/>
        </p:nvSpPr>
        <p:spPr>
          <a:xfrm>
            <a:off x="863203" y="4765953"/>
            <a:ext cx="6149102" cy="597694"/>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Use mock exams, structured revision periods, and guided practice to improve exam readiness and reduce anxiety</a:t>
            </a:r>
            <a:endParaRPr lang="en-US" sz="1450" dirty="0"/>
          </a:p>
        </p:txBody>
      </p:sp>
      <p:sp>
        <p:nvSpPr>
          <p:cNvPr id="21" name="Shape 19"/>
          <p:cNvSpPr/>
          <p:nvPr/>
        </p:nvSpPr>
        <p:spPr>
          <a:xfrm>
            <a:off x="7408545" y="3895249"/>
            <a:ext cx="6568202" cy="1677948"/>
          </a:xfrm>
          <a:prstGeom prst="roundRect">
            <a:avLst>
              <a:gd name="adj" fmla="val 6539"/>
            </a:avLst>
          </a:prstGeom>
          <a:solidFill>
            <a:srgbClr val="EFECE6"/>
          </a:solidFill>
          <a:ln/>
        </p:spPr>
      </p:sp>
      <p:sp>
        <p:nvSpPr>
          <p:cNvPr id="22" name="Shape 20"/>
          <p:cNvSpPr/>
          <p:nvPr/>
        </p:nvSpPr>
        <p:spPr>
          <a:xfrm>
            <a:off x="7408545" y="3872389"/>
            <a:ext cx="6568202" cy="91440"/>
          </a:xfrm>
          <a:prstGeom prst="roundRect">
            <a:avLst>
              <a:gd name="adj" fmla="val 30636"/>
            </a:avLst>
          </a:prstGeom>
          <a:solidFill>
            <a:srgbClr val="282824"/>
          </a:solidFill>
          <a:ln/>
        </p:spPr>
      </p:sp>
      <p:sp>
        <p:nvSpPr>
          <p:cNvPr id="23" name="Shape 21"/>
          <p:cNvSpPr/>
          <p:nvPr/>
        </p:nvSpPr>
        <p:spPr>
          <a:xfrm>
            <a:off x="10412551" y="3615214"/>
            <a:ext cx="560189" cy="560189"/>
          </a:xfrm>
          <a:prstGeom prst="roundRect">
            <a:avLst>
              <a:gd name="adj" fmla="val 163231"/>
            </a:avLst>
          </a:prstGeom>
          <a:solidFill>
            <a:srgbClr val="282824"/>
          </a:solidFill>
          <a:ln/>
        </p:spPr>
      </p:sp>
      <p:sp>
        <p:nvSpPr>
          <p:cNvPr id="24" name="Text 22"/>
          <p:cNvSpPr/>
          <p:nvPr/>
        </p:nvSpPr>
        <p:spPr>
          <a:xfrm>
            <a:off x="10580549" y="3755231"/>
            <a:ext cx="224076" cy="280035"/>
          </a:xfrm>
          <a:prstGeom prst="rect">
            <a:avLst/>
          </a:prstGeom>
          <a:noFill/>
          <a:ln/>
        </p:spPr>
        <p:txBody>
          <a:bodyPr wrap="none" lIns="0" tIns="0" rIns="0" bIns="0" rtlCol="0" anchor="t"/>
          <a:lstStyle/>
          <a:p>
            <a:pPr marL="0" indent="0" algn="l">
              <a:lnSpc>
                <a:spcPts val="2800"/>
              </a:lnSpc>
              <a:buNone/>
            </a:pPr>
            <a:r>
              <a:rPr lang="en-US" sz="1750" b="1" dirty="0">
                <a:solidFill>
                  <a:srgbClr val="FFFFFF"/>
                </a:solidFill>
                <a:latin typeface="Lato Bold" pitchFamily="34" charset="0"/>
                <a:ea typeface="Lato Bold" pitchFamily="34" charset="-122"/>
                <a:cs typeface="Lato Bold" pitchFamily="34" charset="-120"/>
              </a:rPr>
              <a:t>4</a:t>
            </a:r>
            <a:endParaRPr lang="en-US" sz="1750" dirty="0"/>
          </a:p>
        </p:txBody>
      </p:sp>
      <p:sp>
        <p:nvSpPr>
          <p:cNvPr id="25" name="Text 23"/>
          <p:cNvSpPr/>
          <p:nvPr/>
        </p:nvSpPr>
        <p:spPr>
          <a:xfrm>
            <a:off x="7618095" y="4362093"/>
            <a:ext cx="2669977" cy="291822"/>
          </a:xfrm>
          <a:prstGeom prst="rect">
            <a:avLst/>
          </a:prstGeom>
          <a:noFill/>
          <a:ln/>
        </p:spPr>
        <p:txBody>
          <a:bodyPr wrap="none" lIns="0" tIns="0" rIns="0" bIns="0" rtlCol="0" anchor="t"/>
          <a:lstStyle/>
          <a:p>
            <a:pPr marL="0" indent="0" algn="l">
              <a:lnSpc>
                <a:spcPts val="2250"/>
              </a:lnSpc>
              <a:buNone/>
            </a:pPr>
            <a:r>
              <a:rPr lang="en-US" sz="1800" b="1" dirty="0">
                <a:solidFill>
                  <a:srgbClr val="4A4A45"/>
                </a:solidFill>
                <a:latin typeface="Lato Bold" pitchFamily="34" charset="0"/>
                <a:ea typeface="Lato Bold" pitchFamily="34" charset="-122"/>
                <a:cs typeface="Lato Bold" pitchFamily="34" charset="-120"/>
              </a:rPr>
              <a:t>Create Supportive Spaces</a:t>
            </a:r>
            <a:endParaRPr lang="en-US" sz="1800" dirty="0"/>
          </a:p>
        </p:txBody>
      </p:sp>
      <p:sp>
        <p:nvSpPr>
          <p:cNvPr id="26" name="Text 24"/>
          <p:cNvSpPr/>
          <p:nvPr/>
        </p:nvSpPr>
        <p:spPr>
          <a:xfrm>
            <a:off x="7618095" y="4765953"/>
            <a:ext cx="6149102" cy="597694"/>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Establish quiet study zones, supervised homework areas, and resource rooms for personalized learning support</a:t>
            </a:r>
            <a:endParaRPr lang="en-US" sz="1450" dirty="0"/>
          </a:p>
        </p:txBody>
      </p:sp>
      <p:sp>
        <p:nvSpPr>
          <p:cNvPr id="27" name="Shape 25"/>
          <p:cNvSpPr/>
          <p:nvPr/>
        </p:nvSpPr>
        <p:spPr>
          <a:xfrm>
            <a:off x="653653" y="6039922"/>
            <a:ext cx="6568202" cy="1677948"/>
          </a:xfrm>
          <a:prstGeom prst="roundRect">
            <a:avLst>
              <a:gd name="adj" fmla="val 6539"/>
            </a:avLst>
          </a:prstGeom>
          <a:solidFill>
            <a:srgbClr val="EFECE6"/>
          </a:solidFill>
          <a:ln/>
        </p:spPr>
      </p:sp>
      <p:sp>
        <p:nvSpPr>
          <p:cNvPr id="28" name="Shape 26"/>
          <p:cNvSpPr/>
          <p:nvPr/>
        </p:nvSpPr>
        <p:spPr>
          <a:xfrm>
            <a:off x="653653" y="6017062"/>
            <a:ext cx="6568202" cy="91440"/>
          </a:xfrm>
          <a:prstGeom prst="roundRect">
            <a:avLst>
              <a:gd name="adj" fmla="val 30636"/>
            </a:avLst>
          </a:prstGeom>
          <a:solidFill>
            <a:srgbClr val="282824"/>
          </a:solidFill>
          <a:ln/>
        </p:spPr>
      </p:sp>
      <p:sp>
        <p:nvSpPr>
          <p:cNvPr id="29" name="Shape 27"/>
          <p:cNvSpPr/>
          <p:nvPr/>
        </p:nvSpPr>
        <p:spPr>
          <a:xfrm>
            <a:off x="3657660" y="5759887"/>
            <a:ext cx="560189" cy="560189"/>
          </a:xfrm>
          <a:prstGeom prst="roundRect">
            <a:avLst>
              <a:gd name="adj" fmla="val 163231"/>
            </a:avLst>
          </a:prstGeom>
          <a:solidFill>
            <a:srgbClr val="282824"/>
          </a:solidFill>
          <a:ln/>
        </p:spPr>
      </p:sp>
      <p:sp>
        <p:nvSpPr>
          <p:cNvPr id="30" name="Text 28"/>
          <p:cNvSpPr/>
          <p:nvPr/>
        </p:nvSpPr>
        <p:spPr>
          <a:xfrm>
            <a:off x="3825657" y="5899904"/>
            <a:ext cx="224076" cy="280035"/>
          </a:xfrm>
          <a:prstGeom prst="rect">
            <a:avLst/>
          </a:prstGeom>
          <a:noFill/>
          <a:ln/>
        </p:spPr>
        <p:txBody>
          <a:bodyPr wrap="none" lIns="0" tIns="0" rIns="0" bIns="0" rtlCol="0" anchor="t"/>
          <a:lstStyle/>
          <a:p>
            <a:pPr marL="0" indent="0" algn="l">
              <a:lnSpc>
                <a:spcPts val="2800"/>
              </a:lnSpc>
              <a:buNone/>
            </a:pPr>
            <a:r>
              <a:rPr lang="en-US" sz="1750" b="1" dirty="0">
                <a:solidFill>
                  <a:srgbClr val="FFFFFF"/>
                </a:solidFill>
                <a:latin typeface="Lato Bold" pitchFamily="34" charset="0"/>
                <a:ea typeface="Lato Bold" pitchFamily="34" charset="-122"/>
                <a:cs typeface="Lato Bold" pitchFamily="34" charset="-120"/>
              </a:rPr>
              <a:t>5</a:t>
            </a:r>
            <a:endParaRPr lang="en-US" sz="1750" dirty="0"/>
          </a:p>
        </p:txBody>
      </p:sp>
      <p:sp>
        <p:nvSpPr>
          <p:cNvPr id="31" name="Text 29"/>
          <p:cNvSpPr/>
          <p:nvPr/>
        </p:nvSpPr>
        <p:spPr>
          <a:xfrm>
            <a:off x="863203" y="6506766"/>
            <a:ext cx="2978825" cy="291822"/>
          </a:xfrm>
          <a:prstGeom prst="rect">
            <a:avLst/>
          </a:prstGeom>
          <a:noFill/>
          <a:ln/>
        </p:spPr>
        <p:txBody>
          <a:bodyPr wrap="none" lIns="0" tIns="0" rIns="0" bIns="0" rtlCol="0" anchor="t"/>
          <a:lstStyle/>
          <a:p>
            <a:pPr marL="0" indent="0" algn="l">
              <a:lnSpc>
                <a:spcPts val="2250"/>
              </a:lnSpc>
              <a:buNone/>
            </a:pPr>
            <a:r>
              <a:rPr lang="en-US" sz="1800" b="1" dirty="0">
                <a:solidFill>
                  <a:srgbClr val="4A4A45"/>
                </a:solidFill>
                <a:latin typeface="Lato Bold" pitchFamily="34" charset="0"/>
                <a:ea typeface="Lato Bold" pitchFamily="34" charset="-122"/>
                <a:cs typeface="Lato Bold" pitchFamily="34" charset="-120"/>
              </a:rPr>
              <a:t>Track Progress Continuously</a:t>
            </a:r>
            <a:endParaRPr lang="en-US" sz="1800" dirty="0"/>
          </a:p>
        </p:txBody>
      </p:sp>
      <p:sp>
        <p:nvSpPr>
          <p:cNvPr id="32" name="Text 30"/>
          <p:cNvSpPr/>
          <p:nvPr/>
        </p:nvSpPr>
        <p:spPr>
          <a:xfrm>
            <a:off x="863203" y="6910626"/>
            <a:ext cx="6149102" cy="597694"/>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Deploy ongoing assessments to identify weak areas early and tailor interventions to individual student needs</a:t>
            </a:r>
            <a:endParaRPr lang="en-US" sz="1450" dirty="0"/>
          </a:p>
        </p:txBody>
      </p:sp>
      <p:sp>
        <p:nvSpPr>
          <p:cNvPr id="33" name="Shape 31"/>
          <p:cNvSpPr/>
          <p:nvPr/>
        </p:nvSpPr>
        <p:spPr>
          <a:xfrm>
            <a:off x="7408545" y="6039922"/>
            <a:ext cx="6568202" cy="1677948"/>
          </a:xfrm>
          <a:prstGeom prst="roundRect">
            <a:avLst>
              <a:gd name="adj" fmla="val 6539"/>
            </a:avLst>
          </a:prstGeom>
          <a:solidFill>
            <a:srgbClr val="EFECE6"/>
          </a:solidFill>
          <a:ln/>
        </p:spPr>
      </p:sp>
      <p:sp>
        <p:nvSpPr>
          <p:cNvPr id="34" name="Shape 32"/>
          <p:cNvSpPr/>
          <p:nvPr/>
        </p:nvSpPr>
        <p:spPr>
          <a:xfrm>
            <a:off x="7408545" y="6017062"/>
            <a:ext cx="6568202" cy="91440"/>
          </a:xfrm>
          <a:prstGeom prst="roundRect">
            <a:avLst>
              <a:gd name="adj" fmla="val 30636"/>
            </a:avLst>
          </a:prstGeom>
          <a:solidFill>
            <a:srgbClr val="282824"/>
          </a:solidFill>
          <a:ln/>
        </p:spPr>
      </p:sp>
      <p:sp>
        <p:nvSpPr>
          <p:cNvPr id="35" name="Shape 33"/>
          <p:cNvSpPr/>
          <p:nvPr/>
        </p:nvSpPr>
        <p:spPr>
          <a:xfrm>
            <a:off x="10412551" y="5759887"/>
            <a:ext cx="560189" cy="560189"/>
          </a:xfrm>
          <a:prstGeom prst="roundRect">
            <a:avLst>
              <a:gd name="adj" fmla="val 163231"/>
            </a:avLst>
          </a:prstGeom>
          <a:solidFill>
            <a:srgbClr val="282824"/>
          </a:solidFill>
          <a:ln/>
        </p:spPr>
      </p:sp>
      <p:sp>
        <p:nvSpPr>
          <p:cNvPr id="36" name="Text 34"/>
          <p:cNvSpPr/>
          <p:nvPr/>
        </p:nvSpPr>
        <p:spPr>
          <a:xfrm>
            <a:off x="10580549" y="5899904"/>
            <a:ext cx="224076" cy="280035"/>
          </a:xfrm>
          <a:prstGeom prst="rect">
            <a:avLst/>
          </a:prstGeom>
          <a:noFill/>
          <a:ln/>
        </p:spPr>
        <p:txBody>
          <a:bodyPr wrap="none" lIns="0" tIns="0" rIns="0" bIns="0" rtlCol="0" anchor="t"/>
          <a:lstStyle/>
          <a:p>
            <a:pPr marL="0" indent="0" algn="l">
              <a:lnSpc>
                <a:spcPts val="2800"/>
              </a:lnSpc>
              <a:buNone/>
            </a:pPr>
            <a:r>
              <a:rPr lang="en-US" sz="1750" b="1" dirty="0">
                <a:solidFill>
                  <a:srgbClr val="FFFFFF"/>
                </a:solidFill>
                <a:latin typeface="Lato Bold" pitchFamily="34" charset="0"/>
                <a:ea typeface="Lato Bold" pitchFamily="34" charset="-122"/>
                <a:cs typeface="Lato Bold" pitchFamily="34" charset="-120"/>
              </a:rPr>
              <a:t>6</a:t>
            </a:r>
            <a:endParaRPr lang="en-US" sz="1750" dirty="0"/>
          </a:p>
        </p:txBody>
      </p:sp>
      <p:sp>
        <p:nvSpPr>
          <p:cNvPr id="37" name="Text 35"/>
          <p:cNvSpPr/>
          <p:nvPr/>
        </p:nvSpPr>
        <p:spPr>
          <a:xfrm>
            <a:off x="7618095" y="6506766"/>
            <a:ext cx="3263027" cy="291822"/>
          </a:xfrm>
          <a:prstGeom prst="rect">
            <a:avLst/>
          </a:prstGeom>
          <a:noFill/>
          <a:ln/>
        </p:spPr>
        <p:txBody>
          <a:bodyPr wrap="none" lIns="0" tIns="0" rIns="0" bIns="0" rtlCol="0" anchor="t"/>
          <a:lstStyle/>
          <a:p>
            <a:pPr marL="0" indent="0" algn="l">
              <a:lnSpc>
                <a:spcPts val="2250"/>
              </a:lnSpc>
              <a:buNone/>
            </a:pPr>
            <a:r>
              <a:rPr lang="en-US" sz="1800" b="1" dirty="0">
                <a:solidFill>
                  <a:srgbClr val="4A4A45"/>
                </a:solidFill>
                <a:latin typeface="Lato Bold" pitchFamily="34" charset="0"/>
                <a:ea typeface="Lato Bold" pitchFamily="34" charset="-122"/>
                <a:cs typeface="Lato Bold" pitchFamily="34" charset="-120"/>
              </a:rPr>
              <a:t>Foster Literacy and Mentorship</a:t>
            </a:r>
            <a:endParaRPr lang="en-US" sz="1800" dirty="0"/>
          </a:p>
        </p:txBody>
      </p:sp>
      <p:sp>
        <p:nvSpPr>
          <p:cNvPr id="38" name="Text 36"/>
          <p:cNvSpPr/>
          <p:nvPr/>
        </p:nvSpPr>
        <p:spPr>
          <a:xfrm>
            <a:off x="7618095" y="6910626"/>
            <a:ext cx="6149102" cy="597694"/>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Launch reading clubs, writing workshops, teacher mentorship programs, and small-group learning sessions for focused guidance</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017389"/>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Conclusion</a:t>
            </a:r>
            <a:endParaRPr lang="en-US" sz="4450" dirty="0"/>
          </a:p>
        </p:txBody>
      </p:sp>
      <p:sp>
        <p:nvSpPr>
          <p:cNvPr id="3" name="Text 1"/>
          <p:cNvSpPr/>
          <p:nvPr/>
        </p:nvSpPr>
        <p:spPr>
          <a:xfrm>
            <a:off x="793790" y="217979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Our analysis reveals critical factors influencing student performance, guiding us toward targeted interventions for equitable educational outcomes.</a:t>
            </a:r>
            <a:endParaRPr lang="en-US" sz="1750" dirty="0"/>
          </a:p>
        </p:txBody>
      </p:sp>
      <p:sp>
        <p:nvSpPr>
          <p:cNvPr id="4" name="Shape 2"/>
          <p:cNvSpPr/>
          <p:nvPr/>
        </p:nvSpPr>
        <p:spPr>
          <a:xfrm>
            <a:off x="793790" y="3160752"/>
            <a:ext cx="6407944" cy="2093714"/>
          </a:xfrm>
          <a:prstGeom prst="roundRect">
            <a:avLst>
              <a:gd name="adj" fmla="val 6988"/>
            </a:avLst>
          </a:prstGeom>
          <a:solidFill>
            <a:srgbClr val="EFECE6"/>
          </a:solidFill>
          <a:ln w="30480">
            <a:solidFill>
              <a:srgbClr val="CBC5B8"/>
            </a:solidFill>
            <a:prstDash val="solid"/>
          </a:ln>
        </p:spPr>
      </p:sp>
      <p:sp>
        <p:nvSpPr>
          <p:cNvPr id="5" name="Shape 3"/>
          <p:cNvSpPr/>
          <p:nvPr/>
        </p:nvSpPr>
        <p:spPr>
          <a:xfrm>
            <a:off x="763310" y="3160752"/>
            <a:ext cx="121920" cy="2093714"/>
          </a:xfrm>
          <a:prstGeom prst="roundRect">
            <a:avLst>
              <a:gd name="adj" fmla="val 27907"/>
            </a:avLst>
          </a:prstGeom>
          <a:solidFill>
            <a:srgbClr val="282824"/>
          </a:solidFill>
          <a:ln/>
        </p:spPr>
      </p:sp>
      <p:sp>
        <p:nvSpPr>
          <p:cNvPr id="6" name="Text 4"/>
          <p:cNvSpPr/>
          <p:nvPr/>
        </p:nvSpPr>
        <p:spPr>
          <a:xfrm>
            <a:off x="1142524" y="3418046"/>
            <a:ext cx="3008590"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Parental Education Link</a:t>
            </a:r>
            <a:endParaRPr lang="en-US" sz="2200" dirty="0"/>
          </a:p>
        </p:txBody>
      </p:sp>
      <p:sp>
        <p:nvSpPr>
          <p:cNvPr id="7" name="Text 5"/>
          <p:cNvSpPr/>
          <p:nvPr/>
        </p:nvSpPr>
        <p:spPr>
          <a:xfrm>
            <a:off x="1142524" y="3908465"/>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Parental educational background is a significant predictor of student academic achievement across all subjects.</a:t>
            </a:r>
            <a:endParaRPr lang="en-US" sz="1750" dirty="0"/>
          </a:p>
        </p:txBody>
      </p:sp>
      <p:sp>
        <p:nvSpPr>
          <p:cNvPr id="8" name="Shape 6"/>
          <p:cNvSpPr/>
          <p:nvPr/>
        </p:nvSpPr>
        <p:spPr>
          <a:xfrm>
            <a:off x="7428548" y="3160752"/>
            <a:ext cx="6408063" cy="2093714"/>
          </a:xfrm>
          <a:prstGeom prst="roundRect">
            <a:avLst>
              <a:gd name="adj" fmla="val 6988"/>
            </a:avLst>
          </a:prstGeom>
          <a:solidFill>
            <a:srgbClr val="EFECE6"/>
          </a:solidFill>
          <a:ln w="30480">
            <a:solidFill>
              <a:srgbClr val="CBC5B8"/>
            </a:solidFill>
            <a:prstDash val="solid"/>
          </a:ln>
        </p:spPr>
      </p:sp>
      <p:sp>
        <p:nvSpPr>
          <p:cNvPr id="9" name="Shape 7"/>
          <p:cNvSpPr/>
          <p:nvPr/>
        </p:nvSpPr>
        <p:spPr>
          <a:xfrm>
            <a:off x="7398067" y="3160752"/>
            <a:ext cx="121920" cy="2093714"/>
          </a:xfrm>
          <a:prstGeom prst="roundRect">
            <a:avLst>
              <a:gd name="adj" fmla="val 27907"/>
            </a:avLst>
          </a:prstGeom>
          <a:solidFill>
            <a:srgbClr val="282824"/>
          </a:solidFill>
          <a:ln/>
        </p:spPr>
      </p:sp>
      <p:sp>
        <p:nvSpPr>
          <p:cNvPr id="10" name="Text 8"/>
          <p:cNvSpPr/>
          <p:nvPr/>
        </p:nvSpPr>
        <p:spPr>
          <a:xfrm>
            <a:off x="7777282" y="3418046"/>
            <a:ext cx="2956441"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Math Performance Gap</a:t>
            </a:r>
            <a:endParaRPr lang="en-US" sz="2200" dirty="0"/>
          </a:p>
        </p:txBody>
      </p:sp>
      <p:sp>
        <p:nvSpPr>
          <p:cNvPr id="11" name="Text 9"/>
          <p:cNvSpPr/>
          <p:nvPr/>
        </p:nvSpPr>
        <p:spPr>
          <a:xfrm>
            <a:off x="7777282" y="3908465"/>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Mathematics poses the greatest challenge, indicating a need for specialized support and engaging teaching methods.</a:t>
            </a:r>
            <a:endParaRPr lang="en-US" sz="1750" dirty="0"/>
          </a:p>
        </p:txBody>
      </p:sp>
      <p:sp>
        <p:nvSpPr>
          <p:cNvPr id="12" name="Shape 10"/>
          <p:cNvSpPr/>
          <p:nvPr/>
        </p:nvSpPr>
        <p:spPr>
          <a:xfrm>
            <a:off x="793790" y="5481280"/>
            <a:ext cx="6407944" cy="1730812"/>
          </a:xfrm>
          <a:prstGeom prst="roundRect">
            <a:avLst>
              <a:gd name="adj" fmla="val 8453"/>
            </a:avLst>
          </a:prstGeom>
          <a:solidFill>
            <a:srgbClr val="EFECE6"/>
          </a:solidFill>
          <a:ln w="30480">
            <a:solidFill>
              <a:srgbClr val="CBC5B8"/>
            </a:solidFill>
            <a:prstDash val="solid"/>
          </a:ln>
        </p:spPr>
      </p:sp>
      <p:sp>
        <p:nvSpPr>
          <p:cNvPr id="13" name="Shape 11"/>
          <p:cNvSpPr/>
          <p:nvPr/>
        </p:nvSpPr>
        <p:spPr>
          <a:xfrm>
            <a:off x="763310" y="5481280"/>
            <a:ext cx="121920" cy="1730812"/>
          </a:xfrm>
          <a:prstGeom prst="roundRect">
            <a:avLst>
              <a:gd name="adj" fmla="val 27907"/>
            </a:avLst>
          </a:prstGeom>
          <a:solidFill>
            <a:srgbClr val="282824"/>
          </a:solidFill>
          <a:ln/>
        </p:spPr>
      </p:sp>
      <p:sp>
        <p:nvSpPr>
          <p:cNvPr id="14" name="Text 12"/>
          <p:cNvSpPr/>
          <p:nvPr/>
        </p:nvSpPr>
        <p:spPr>
          <a:xfrm>
            <a:off x="1142524" y="57385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Data-Driven Strategy</a:t>
            </a:r>
            <a:endParaRPr lang="en-US" sz="2200" dirty="0"/>
          </a:p>
        </p:txBody>
      </p:sp>
      <p:sp>
        <p:nvSpPr>
          <p:cNvPr id="15" name="Text 13"/>
          <p:cNvSpPr/>
          <p:nvPr/>
        </p:nvSpPr>
        <p:spPr>
          <a:xfrm>
            <a:off x="1142524" y="6228993"/>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Insights from demographics and subject-specific trends enable precise and effective educational interventions.</a:t>
            </a:r>
            <a:endParaRPr lang="en-US" sz="1750" dirty="0"/>
          </a:p>
        </p:txBody>
      </p:sp>
      <p:sp>
        <p:nvSpPr>
          <p:cNvPr id="16" name="Shape 14"/>
          <p:cNvSpPr/>
          <p:nvPr/>
        </p:nvSpPr>
        <p:spPr>
          <a:xfrm>
            <a:off x="7428548" y="5481280"/>
            <a:ext cx="6408063" cy="1730812"/>
          </a:xfrm>
          <a:prstGeom prst="roundRect">
            <a:avLst>
              <a:gd name="adj" fmla="val 8453"/>
            </a:avLst>
          </a:prstGeom>
          <a:solidFill>
            <a:srgbClr val="EFECE6"/>
          </a:solidFill>
          <a:ln w="30480">
            <a:solidFill>
              <a:srgbClr val="CBC5B8"/>
            </a:solidFill>
            <a:prstDash val="solid"/>
          </a:ln>
        </p:spPr>
      </p:sp>
      <p:sp>
        <p:nvSpPr>
          <p:cNvPr id="17" name="Shape 15"/>
          <p:cNvSpPr/>
          <p:nvPr/>
        </p:nvSpPr>
        <p:spPr>
          <a:xfrm>
            <a:off x="7398067" y="5481280"/>
            <a:ext cx="121920" cy="1730812"/>
          </a:xfrm>
          <a:prstGeom prst="roundRect">
            <a:avLst>
              <a:gd name="adj" fmla="val 27907"/>
            </a:avLst>
          </a:prstGeom>
          <a:solidFill>
            <a:srgbClr val="282824"/>
          </a:solidFill>
          <a:ln/>
        </p:spPr>
      </p:sp>
      <p:sp>
        <p:nvSpPr>
          <p:cNvPr id="18" name="Text 16"/>
          <p:cNvSpPr/>
          <p:nvPr/>
        </p:nvSpPr>
        <p:spPr>
          <a:xfrm>
            <a:off x="7777282" y="57385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Fostering Growth</a:t>
            </a:r>
            <a:endParaRPr lang="en-US" sz="2200" dirty="0"/>
          </a:p>
        </p:txBody>
      </p:sp>
      <p:sp>
        <p:nvSpPr>
          <p:cNvPr id="19" name="Text 17"/>
          <p:cNvSpPr/>
          <p:nvPr/>
        </p:nvSpPr>
        <p:spPr>
          <a:xfrm>
            <a:off x="7777282" y="6228993"/>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Proactive support, inclusive environments, and continuous progress tracking are vital for student success.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7240" y="611624"/>
            <a:ext cx="5949196" cy="693896"/>
          </a:xfrm>
          <a:prstGeom prst="rect">
            <a:avLst/>
          </a:prstGeom>
          <a:noFill/>
          <a:ln/>
        </p:spPr>
        <p:txBody>
          <a:bodyPr wrap="none" lIns="0" tIns="0" rIns="0" bIns="0" rtlCol="0" anchor="t"/>
          <a:lstStyle/>
          <a:p>
            <a:pPr marL="0" indent="0" algn="l">
              <a:lnSpc>
                <a:spcPts val="5450"/>
              </a:lnSpc>
              <a:buNone/>
            </a:pPr>
            <a:r>
              <a:rPr lang="en-US" sz="4350" b="1" dirty="0">
                <a:solidFill>
                  <a:srgbClr val="282824"/>
                </a:solidFill>
                <a:latin typeface="Lato Bold" pitchFamily="34" charset="0"/>
                <a:ea typeface="Lato Bold" pitchFamily="34" charset="-122"/>
                <a:cs typeface="Lato Bold" pitchFamily="34" charset="-120"/>
              </a:rPr>
              <a:t>Project Goals and Scope</a:t>
            </a:r>
            <a:endParaRPr lang="en-US" sz="4350" dirty="0"/>
          </a:p>
        </p:txBody>
      </p:sp>
      <p:sp>
        <p:nvSpPr>
          <p:cNvPr id="4" name="Shape 1"/>
          <p:cNvSpPr/>
          <p:nvPr/>
        </p:nvSpPr>
        <p:spPr>
          <a:xfrm>
            <a:off x="777240" y="1638657"/>
            <a:ext cx="3683675" cy="3233857"/>
          </a:xfrm>
          <a:prstGeom prst="roundRect">
            <a:avLst>
              <a:gd name="adj" fmla="val 1030"/>
            </a:avLst>
          </a:prstGeom>
          <a:solidFill>
            <a:srgbClr val="E5DFD2"/>
          </a:solidFill>
          <a:ln/>
        </p:spPr>
      </p:sp>
      <p:sp>
        <p:nvSpPr>
          <p:cNvPr id="5" name="Shape 2"/>
          <p:cNvSpPr/>
          <p:nvPr/>
        </p:nvSpPr>
        <p:spPr>
          <a:xfrm>
            <a:off x="999292" y="1860709"/>
            <a:ext cx="666274" cy="666274"/>
          </a:xfrm>
          <a:prstGeom prst="roundRect">
            <a:avLst>
              <a:gd name="adj" fmla="val 13722711"/>
            </a:avLst>
          </a:prstGeom>
          <a:solidFill>
            <a:srgbClr val="282824"/>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2529" y="2043827"/>
            <a:ext cx="299799" cy="299799"/>
          </a:xfrm>
          <a:prstGeom prst="rect">
            <a:avLst/>
          </a:prstGeom>
        </p:spPr>
      </p:pic>
      <p:sp>
        <p:nvSpPr>
          <p:cNvPr id="7" name="Text 3"/>
          <p:cNvSpPr/>
          <p:nvPr/>
        </p:nvSpPr>
        <p:spPr>
          <a:xfrm>
            <a:off x="999292" y="2749034"/>
            <a:ext cx="2776180" cy="347067"/>
          </a:xfrm>
          <a:prstGeom prst="rect">
            <a:avLst/>
          </a:prstGeom>
          <a:noFill/>
          <a:ln/>
        </p:spPr>
        <p:txBody>
          <a:bodyPr wrap="none" lIns="0" tIns="0" rIns="0" bIns="0" rtlCol="0" anchor="t"/>
          <a:lstStyle/>
          <a:p>
            <a:pPr marL="0" indent="0" algn="l">
              <a:lnSpc>
                <a:spcPts val="2700"/>
              </a:lnSpc>
              <a:buNone/>
            </a:pPr>
            <a:r>
              <a:rPr lang="en-US" sz="2150" b="1" dirty="0">
                <a:solidFill>
                  <a:srgbClr val="4A4A45"/>
                </a:solidFill>
                <a:latin typeface="Lato Bold" pitchFamily="34" charset="0"/>
                <a:ea typeface="Lato Bold" pitchFamily="34" charset="-122"/>
                <a:cs typeface="Lato Bold" pitchFamily="34" charset="-120"/>
              </a:rPr>
              <a:t>Pattern Identification</a:t>
            </a:r>
            <a:endParaRPr lang="en-US" sz="2150" dirty="0"/>
          </a:p>
        </p:txBody>
      </p:sp>
      <p:sp>
        <p:nvSpPr>
          <p:cNvPr id="8" name="Text 4"/>
          <p:cNvSpPr/>
          <p:nvPr/>
        </p:nvSpPr>
        <p:spPr>
          <a:xfrm>
            <a:off x="999292" y="3229332"/>
            <a:ext cx="3239572" cy="1421130"/>
          </a:xfrm>
          <a:prstGeom prst="rect">
            <a:avLst/>
          </a:prstGeom>
          <a:noFill/>
          <a:ln/>
        </p:spPr>
        <p:txBody>
          <a:bodyPr wrap="square" lIns="0" tIns="0" rIns="0" bIns="0" rtlCol="0" anchor="t"/>
          <a:lstStyle/>
          <a:p>
            <a:pPr marL="0" indent="0" algn="l">
              <a:lnSpc>
                <a:spcPts val="2750"/>
              </a:lnSpc>
              <a:buNone/>
            </a:pPr>
            <a:r>
              <a:rPr lang="en-US" sz="1700" dirty="0">
                <a:solidFill>
                  <a:srgbClr val="4A4A45"/>
                </a:solidFill>
                <a:latin typeface="Lato" pitchFamily="34" charset="0"/>
                <a:ea typeface="Lato" pitchFamily="34" charset="-122"/>
                <a:cs typeface="Lato" pitchFamily="34" charset="-120"/>
              </a:rPr>
              <a:t>Analyze how demographic and family factors correlate with academic performance across three core subjects</a:t>
            </a:r>
            <a:endParaRPr lang="en-US" sz="1700" dirty="0"/>
          </a:p>
        </p:txBody>
      </p:sp>
      <p:sp>
        <p:nvSpPr>
          <p:cNvPr id="9" name="Shape 5"/>
          <p:cNvSpPr/>
          <p:nvPr/>
        </p:nvSpPr>
        <p:spPr>
          <a:xfrm>
            <a:off x="4682966" y="1638657"/>
            <a:ext cx="3683794" cy="3233857"/>
          </a:xfrm>
          <a:prstGeom prst="roundRect">
            <a:avLst>
              <a:gd name="adj" fmla="val 1030"/>
            </a:avLst>
          </a:prstGeom>
          <a:solidFill>
            <a:srgbClr val="E5DFD2"/>
          </a:solidFill>
          <a:ln/>
        </p:spPr>
      </p:sp>
      <p:sp>
        <p:nvSpPr>
          <p:cNvPr id="10" name="Shape 6"/>
          <p:cNvSpPr/>
          <p:nvPr/>
        </p:nvSpPr>
        <p:spPr>
          <a:xfrm>
            <a:off x="4905018" y="1860709"/>
            <a:ext cx="666274" cy="666274"/>
          </a:xfrm>
          <a:prstGeom prst="roundRect">
            <a:avLst>
              <a:gd name="adj" fmla="val 13722711"/>
            </a:avLst>
          </a:prstGeom>
          <a:solidFill>
            <a:srgbClr val="282824"/>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8255" y="2043827"/>
            <a:ext cx="299799" cy="299799"/>
          </a:xfrm>
          <a:prstGeom prst="rect">
            <a:avLst/>
          </a:prstGeom>
        </p:spPr>
      </p:pic>
      <p:sp>
        <p:nvSpPr>
          <p:cNvPr id="12" name="Text 7"/>
          <p:cNvSpPr/>
          <p:nvPr/>
        </p:nvSpPr>
        <p:spPr>
          <a:xfrm>
            <a:off x="4905018" y="2749034"/>
            <a:ext cx="2776180" cy="347067"/>
          </a:xfrm>
          <a:prstGeom prst="rect">
            <a:avLst/>
          </a:prstGeom>
          <a:noFill/>
          <a:ln/>
        </p:spPr>
        <p:txBody>
          <a:bodyPr wrap="none" lIns="0" tIns="0" rIns="0" bIns="0" rtlCol="0" anchor="t"/>
          <a:lstStyle/>
          <a:p>
            <a:pPr marL="0" indent="0" algn="l">
              <a:lnSpc>
                <a:spcPts val="2700"/>
              </a:lnSpc>
              <a:buNone/>
            </a:pPr>
            <a:r>
              <a:rPr lang="en-US" sz="2150" b="1" dirty="0">
                <a:solidFill>
                  <a:srgbClr val="4A4A45"/>
                </a:solidFill>
                <a:latin typeface="Lato Bold" pitchFamily="34" charset="0"/>
                <a:ea typeface="Lato Bold" pitchFamily="34" charset="-122"/>
                <a:cs typeface="Lato Bold" pitchFamily="34" charset="-120"/>
              </a:rPr>
              <a:t>Data Quality</a:t>
            </a:r>
            <a:endParaRPr lang="en-US" sz="2150" dirty="0"/>
          </a:p>
        </p:txBody>
      </p:sp>
      <p:sp>
        <p:nvSpPr>
          <p:cNvPr id="13" name="Text 8"/>
          <p:cNvSpPr/>
          <p:nvPr/>
        </p:nvSpPr>
        <p:spPr>
          <a:xfrm>
            <a:off x="4905018" y="3229332"/>
            <a:ext cx="3239691" cy="1421130"/>
          </a:xfrm>
          <a:prstGeom prst="rect">
            <a:avLst/>
          </a:prstGeom>
          <a:noFill/>
          <a:ln/>
        </p:spPr>
        <p:txBody>
          <a:bodyPr wrap="square" lIns="0" tIns="0" rIns="0" bIns="0" rtlCol="0" anchor="t"/>
          <a:lstStyle/>
          <a:p>
            <a:pPr marL="0" indent="0" algn="l">
              <a:lnSpc>
                <a:spcPts val="2750"/>
              </a:lnSpc>
              <a:buNone/>
            </a:pPr>
            <a:r>
              <a:rPr lang="en-US" sz="1700" dirty="0">
                <a:solidFill>
                  <a:srgbClr val="4A4A45"/>
                </a:solidFill>
                <a:latin typeface="Lato" pitchFamily="34" charset="0"/>
                <a:ea typeface="Lato" pitchFamily="34" charset="-122"/>
                <a:cs typeface="Lato" pitchFamily="34" charset="-120"/>
              </a:rPr>
              <a:t>Perform thorough data cleaning, handle missing values, and remove unnecessary fields to ensure analytical integrity</a:t>
            </a:r>
            <a:endParaRPr lang="en-US" sz="1700" dirty="0"/>
          </a:p>
        </p:txBody>
      </p:sp>
      <p:sp>
        <p:nvSpPr>
          <p:cNvPr id="14" name="Shape 9"/>
          <p:cNvSpPr/>
          <p:nvPr/>
        </p:nvSpPr>
        <p:spPr>
          <a:xfrm>
            <a:off x="777240" y="5094565"/>
            <a:ext cx="7589520" cy="2523292"/>
          </a:xfrm>
          <a:prstGeom prst="roundRect">
            <a:avLst>
              <a:gd name="adj" fmla="val 1320"/>
            </a:avLst>
          </a:prstGeom>
          <a:solidFill>
            <a:srgbClr val="E5DFD2"/>
          </a:solidFill>
          <a:ln/>
        </p:spPr>
      </p:sp>
      <p:sp>
        <p:nvSpPr>
          <p:cNvPr id="15" name="Shape 10"/>
          <p:cNvSpPr/>
          <p:nvPr/>
        </p:nvSpPr>
        <p:spPr>
          <a:xfrm>
            <a:off x="999292" y="5316617"/>
            <a:ext cx="666274" cy="666274"/>
          </a:xfrm>
          <a:prstGeom prst="roundRect">
            <a:avLst>
              <a:gd name="adj" fmla="val 13722711"/>
            </a:avLst>
          </a:prstGeom>
          <a:solidFill>
            <a:srgbClr val="282824"/>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2529" y="5499735"/>
            <a:ext cx="299799" cy="299799"/>
          </a:xfrm>
          <a:prstGeom prst="rect">
            <a:avLst/>
          </a:prstGeom>
        </p:spPr>
      </p:pic>
      <p:sp>
        <p:nvSpPr>
          <p:cNvPr id="17" name="Text 11"/>
          <p:cNvSpPr/>
          <p:nvPr/>
        </p:nvSpPr>
        <p:spPr>
          <a:xfrm>
            <a:off x="999292" y="6204942"/>
            <a:ext cx="2776180" cy="347067"/>
          </a:xfrm>
          <a:prstGeom prst="rect">
            <a:avLst/>
          </a:prstGeom>
          <a:noFill/>
          <a:ln/>
        </p:spPr>
        <p:txBody>
          <a:bodyPr wrap="none" lIns="0" tIns="0" rIns="0" bIns="0" rtlCol="0" anchor="t"/>
          <a:lstStyle/>
          <a:p>
            <a:pPr marL="0" indent="0" algn="l">
              <a:lnSpc>
                <a:spcPts val="2700"/>
              </a:lnSpc>
              <a:buNone/>
            </a:pPr>
            <a:r>
              <a:rPr lang="en-US" sz="2150" b="1" dirty="0">
                <a:solidFill>
                  <a:srgbClr val="4A4A45"/>
                </a:solidFill>
                <a:latin typeface="Lato Bold" pitchFamily="34" charset="0"/>
                <a:ea typeface="Lato Bold" pitchFamily="34" charset="-122"/>
                <a:cs typeface="Lato Bold" pitchFamily="34" charset="-120"/>
              </a:rPr>
              <a:t>Insight Generation</a:t>
            </a:r>
            <a:endParaRPr lang="en-US" sz="2150" dirty="0"/>
          </a:p>
        </p:txBody>
      </p:sp>
      <p:sp>
        <p:nvSpPr>
          <p:cNvPr id="18" name="Text 12"/>
          <p:cNvSpPr/>
          <p:nvPr/>
        </p:nvSpPr>
        <p:spPr>
          <a:xfrm>
            <a:off x="999292" y="6685240"/>
            <a:ext cx="7145417" cy="710565"/>
          </a:xfrm>
          <a:prstGeom prst="rect">
            <a:avLst/>
          </a:prstGeom>
          <a:noFill/>
          <a:ln/>
        </p:spPr>
        <p:txBody>
          <a:bodyPr wrap="square" lIns="0" tIns="0" rIns="0" bIns="0" rtlCol="0" anchor="t"/>
          <a:lstStyle/>
          <a:p>
            <a:pPr marL="0" indent="0" algn="l">
              <a:lnSpc>
                <a:spcPts val="2750"/>
              </a:lnSpc>
              <a:buNone/>
            </a:pPr>
            <a:r>
              <a:rPr lang="en-US" sz="1700" dirty="0">
                <a:solidFill>
                  <a:srgbClr val="4A4A45"/>
                </a:solidFill>
                <a:latin typeface="Lato" pitchFamily="34" charset="0"/>
                <a:ea typeface="Lato" pitchFamily="34" charset="-122"/>
                <a:cs typeface="Lato" pitchFamily="34" charset="-120"/>
              </a:rPr>
              <a:t>Create meaningful visualizations to uncover actionable insights that can guide educational improvement strategies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3249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Dataset Overview</a:t>
            </a:r>
            <a:endParaRPr lang="en-US" sz="4450" dirty="0"/>
          </a:p>
        </p:txBody>
      </p:sp>
      <p:sp>
        <p:nvSpPr>
          <p:cNvPr id="3" name="Text 1"/>
          <p:cNvSpPr/>
          <p:nvPr/>
        </p:nvSpPr>
        <p:spPr>
          <a:xfrm>
            <a:off x="793790" y="2208252"/>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282824"/>
                </a:solidFill>
                <a:latin typeface="Lato Bold" pitchFamily="34" charset="0"/>
                <a:ea typeface="Lato Bold" pitchFamily="34" charset="-122"/>
                <a:cs typeface="Lato Bold" pitchFamily="34" charset="-120"/>
              </a:rPr>
              <a:t>Scale and Structure</a:t>
            </a:r>
            <a:endParaRPr lang="en-US" sz="2650" dirty="0"/>
          </a:p>
        </p:txBody>
      </p:sp>
      <p:sp>
        <p:nvSpPr>
          <p:cNvPr id="4" name="Text 2"/>
          <p:cNvSpPr/>
          <p:nvPr/>
        </p:nvSpPr>
        <p:spPr>
          <a:xfrm>
            <a:off x="793790" y="2860358"/>
            <a:ext cx="6924437"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The dataset encompasses </a:t>
            </a:r>
            <a:r>
              <a:rPr lang="en-US" sz="1750" b="1" dirty="0">
                <a:solidFill>
                  <a:srgbClr val="4A4A45"/>
                </a:solidFill>
                <a:latin typeface="Lato" pitchFamily="34" charset="0"/>
                <a:ea typeface="Lato" pitchFamily="34" charset="-122"/>
                <a:cs typeface="Lato" pitchFamily="34" charset="-120"/>
              </a:rPr>
              <a:t>30,641 student records</a:t>
            </a:r>
            <a:r>
              <a:rPr lang="en-US" sz="1750" dirty="0">
                <a:solidFill>
                  <a:srgbClr val="4A4A45"/>
                </a:solidFill>
                <a:latin typeface="Lato" pitchFamily="34" charset="0"/>
                <a:ea typeface="Lato" pitchFamily="34" charset="-122"/>
                <a:cs typeface="Lato" pitchFamily="34" charset="-120"/>
              </a:rPr>
              <a:t> with 14 distinct variables covering demographics, family background, and academic performance.</a:t>
            </a:r>
            <a:endParaRPr lang="en-US" sz="1750" dirty="0"/>
          </a:p>
        </p:txBody>
      </p:sp>
      <p:sp>
        <p:nvSpPr>
          <p:cNvPr id="5" name="Text 3"/>
          <p:cNvSpPr/>
          <p:nvPr/>
        </p:nvSpPr>
        <p:spPr>
          <a:xfrm>
            <a:off x="793790" y="4153138"/>
            <a:ext cx="6924437"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Key categories include gender, ethnic group, parental education level, lunch type, test preparation status, parental marital status, sports practice frequency, birth order, number of siblings, transportation method, weekly study hours, and scores in three subjects.</a:t>
            </a:r>
            <a:endParaRPr lang="en-US" sz="1750" dirty="0"/>
          </a:p>
        </p:txBody>
      </p:sp>
      <p:sp>
        <p:nvSpPr>
          <p:cNvPr id="6" name="Text 4"/>
          <p:cNvSpPr/>
          <p:nvPr/>
        </p:nvSpPr>
        <p:spPr>
          <a:xfrm>
            <a:off x="793790" y="583156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Target Variables</a:t>
            </a:r>
            <a:endParaRPr lang="en-US" sz="2200" dirty="0"/>
          </a:p>
        </p:txBody>
      </p:sp>
      <p:sp>
        <p:nvSpPr>
          <p:cNvPr id="7" name="Text 5"/>
          <p:cNvSpPr/>
          <p:nvPr/>
        </p:nvSpPr>
        <p:spPr>
          <a:xfrm>
            <a:off x="793790" y="6412706"/>
            <a:ext cx="692443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MathScore, ReadingScore, WritingScore</a:t>
            </a:r>
            <a:endParaRPr lang="en-US" sz="1750" dirty="0"/>
          </a:p>
        </p:txBody>
      </p:sp>
      <p:sp>
        <p:nvSpPr>
          <p:cNvPr id="8" name="Text 6"/>
          <p:cNvSpPr/>
          <p:nvPr/>
        </p:nvSpPr>
        <p:spPr>
          <a:xfrm>
            <a:off x="793790" y="6854904"/>
            <a:ext cx="692443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All score fields complete with zero missing values</a:t>
            </a:r>
            <a:endParaRPr lang="en-US" sz="1750" dirty="0"/>
          </a:p>
        </p:txBody>
      </p:sp>
      <p:sp>
        <p:nvSpPr>
          <p:cNvPr id="9" name="Text 7"/>
          <p:cNvSpPr/>
          <p:nvPr/>
        </p:nvSpPr>
        <p:spPr>
          <a:xfrm>
            <a:off x="8279249" y="220825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Missing Data Profile</a:t>
            </a:r>
            <a:endParaRPr lang="en-US" sz="2200" dirty="0"/>
          </a:p>
        </p:txBody>
      </p:sp>
      <p:sp>
        <p:nvSpPr>
          <p:cNvPr id="10" name="Text 8"/>
          <p:cNvSpPr/>
          <p:nvPr/>
        </p:nvSpPr>
        <p:spPr>
          <a:xfrm>
            <a:off x="8279249" y="2789396"/>
            <a:ext cx="5564862"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While demographic fields contain gaps, all academic scores remain intact:</a:t>
            </a:r>
            <a:endParaRPr lang="en-US" sz="1750" dirty="0"/>
          </a:p>
        </p:txBody>
      </p:sp>
      <p:sp>
        <p:nvSpPr>
          <p:cNvPr id="11" name="Text 9"/>
          <p:cNvSpPr/>
          <p:nvPr/>
        </p:nvSpPr>
        <p:spPr>
          <a:xfrm>
            <a:off x="8279249" y="3719274"/>
            <a:ext cx="5564862"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A4A45"/>
                </a:solidFill>
                <a:latin typeface="Lato" pitchFamily="34" charset="0"/>
                <a:ea typeface="Lato" pitchFamily="34" charset="-122"/>
                <a:cs typeface="Lato" pitchFamily="34" charset="-120"/>
              </a:rPr>
              <a:t>TransportMeans:</a:t>
            </a:r>
            <a:r>
              <a:rPr lang="en-US" sz="1750" dirty="0">
                <a:solidFill>
                  <a:srgbClr val="4A4A45"/>
                </a:solidFill>
                <a:latin typeface="Lato" pitchFamily="34" charset="0"/>
                <a:ea typeface="Lato" pitchFamily="34" charset="-122"/>
                <a:cs typeface="Lato" pitchFamily="34" charset="-120"/>
              </a:rPr>
              <a:t> 3,134 missing (10.2%)</a:t>
            </a:r>
            <a:endParaRPr lang="en-US" sz="1750" dirty="0"/>
          </a:p>
        </p:txBody>
      </p:sp>
      <p:sp>
        <p:nvSpPr>
          <p:cNvPr id="12" name="Text 10"/>
          <p:cNvSpPr/>
          <p:nvPr/>
        </p:nvSpPr>
        <p:spPr>
          <a:xfrm>
            <a:off x="8279249" y="4161472"/>
            <a:ext cx="5564862"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A4A45"/>
                </a:solidFill>
                <a:latin typeface="Lato" pitchFamily="34" charset="0"/>
                <a:ea typeface="Lato" pitchFamily="34" charset="-122"/>
                <a:cs typeface="Lato" pitchFamily="34" charset="-120"/>
              </a:rPr>
              <a:t>EthnicGroup:</a:t>
            </a:r>
            <a:r>
              <a:rPr lang="en-US" sz="1750" dirty="0">
                <a:solidFill>
                  <a:srgbClr val="4A4A45"/>
                </a:solidFill>
                <a:latin typeface="Lato" pitchFamily="34" charset="0"/>
                <a:ea typeface="Lato" pitchFamily="34" charset="-122"/>
                <a:cs typeface="Lato" pitchFamily="34" charset="-120"/>
              </a:rPr>
              <a:t> 1,840 missing (6.0%)</a:t>
            </a:r>
            <a:endParaRPr lang="en-US" sz="1750" dirty="0"/>
          </a:p>
        </p:txBody>
      </p:sp>
      <p:sp>
        <p:nvSpPr>
          <p:cNvPr id="13" name="Text 11"/>
          <p:cNvSpPr/>
          <p:nvPr/>
        </p:nvSpPr>
        <p:spPr>
          <a:xfrm>
            <a:off x="8279249" y="4603671"/>
            <a:ext cx="5564862"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A4A45"/>
                </a:solidFill>
                <a:latin typeface="Lato" pitchFamily="34" charset="0"/>
                <a:ea typeface="Lato" pitchFamily="34" charset="-122"/>
                <a:cs typeface="Lato" pitchFamily="34" charset="-120"/>
              </a:rPr>
              <a:t>ParentEduc:</a:t>
            </a:r>
            <a:r>
              <a:rPr lang="en-US" sz="1750" dirty="0">
                <a:solidFill>
                  <a:srgbClr val="4A4A45"/>
                </a:solidFill>
                <a:latin typeface="Lato" pitchFamily="34" charset="0"/>
                <a:ea typeface="Lato" pitchFamily="34" charset="-122"/>
                <a:cs typeface="Lato" pitchFamily="34" charset="-120"/>
              </a:rPr>
              <a:t> 1,845 missing (6.0%)</a:t>
            </a:r>
            <a:endParaRPr lang="en-US" sz="1750" dirty="0"/>
          </a:p>
        </p:txBody>
      </p:sp>
      <p:sp>
        <p:nvSpPr>
          <p:cNvPr id="14" name="Text 12"/>
          <p:cNvSpPr/>
          <p:nvPr/>
        </p:nvSpPr>
        <p:spPr>
          <a:xfrm>
            <a:off x="8279249" y="5045869"/>
            <a:ext cx="5564862"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A4A45"/>
                </a:solidFill>
                <a:latin typeface="Lato" pitchFamily="34" charset="0"/>
                <a:ea typeface="Lato" pitchFamily="34" charset="-122"/>
                <a:cs typeface="Lato" pitchFamily="34" charset="-120"/>
              </a:rPr>
              <a:t>TestPrep:</a:t>
            </a:r>
            <a:r>
              <a:rPr lang="en-US" sz="1750" dirty="0">
                <a:solidFill>
                  <a:srgbClr val="4A4A45"/>
                </a:solidFill>
                <a:latin typeface="Lato" pitchFamily="34" charset="0"/>
                <a:ea typeface="Lato" pitchFamily="34" charset="-122"/>
                <a:cs typeface="Lato" pitchFamily="34" charset="-120"/>
              </a:rPr>
              <a:t> 1,830 missing (6.0%)</a:t>
            </a:r>
            <a:endParaRPr lang="en-US" sz="1750" dirty="0"/>
          </a:p>
        </p:txBody>
      </p:sp>
      <p:sp>
        <p:nvSpPr>
          <p:cNvPr id="15" name="Text 13"/>
          <p:cNvSpPr/>
          <p:nvPr/>
        </p:nvSpPr>
        <p:spPr>
          <a:xfrm>
            <a:off x="8279249" y="5488067"/>
            <a:ext cx="5564862"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A4A45"/>
                </a:solidFill>
                <a:latin typeface="Lato" pitchFamily="34" charset="0"/>
                <a:ea typeface="Lato" pitchFamily="34" charset="-122"/>
                <a:cs typeface="Lato" pitchFamily="34" charset="-120"/>
              </a:rPr>
              <a:t>NrSiblings:</a:t>
            </a:r>
            <a:r>
              <a:rPr lang="en-US" sz="1750" dirty="0">
                <a:solidFill>
                  <a:srgbClr val="4A4A45"/>
                </a:solidFill>
                <a:latin typeface="Lato" pitchFamily="34" charset="0"/>
                <a:ea typeface="Lato" pitchFamily="34" charset="-122"/>
                <a:cs typeface="Lato" pitchFamily="34" charset="-120"/>
              </a:rPr>
              <a:t> 1,572 missing (5.1%)</a:t>
            </a:r>
            <a:endParaRPr lang="en-US" sz="1750" dirty="0"/>
          </a:p>
        </p:txBody>
      </p:sp>
      <p:sp>
        <p:nvSpPr>
          <p:cNvPr id="16" name="Text 14"/>
          <p:cNvSpPr/>
          <p:nvPr/>
        </p:nvSpPr>
        <p:spPr>
          <a:xfrm>
            <a:off x="8279249" y="6055043"/>
            <a:ext cx="5564862"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Score integrity ensures reliable academic pattern analysis without requiring imputation.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56266"/>
            <a:ext cx="5910262"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Academic Performance</a:t>
            </a:r>
            <a:endParaRPr lang="en-US" sz="4450" dirty="0"/>
          </a:p>
        </p:txBody>
      </p:sp>
      <p:sp>
        <p:nvSpPr>
          <p:cNvPr id="4" name="Text 1"/>
          <p:cNvSpPr/>
          <p:nvPr/>
        </p:nvSpPr>
        <p:spPr>
          <a:xfrm>
            <a:off x="6280190" y="2718554"/>
            <a:ext cx="2329815" cy="748427"/>
          </a:xfrm>
          <a:prstGeom prst="rect">
            <a:avLst/>
          </a:prstGeom>
          <a:noFill/>
          <a:ln/>
        </p:spPr>
        <p:txBody>
          <a:bodyPr wrap="none" lIns="0" tIns="0" rIns="0" bIns="0" rtlCol="0" anchor="t"/>
          <a:lstStyle/>
          <a:p>
            <a:pPr marL="0" indent="0" algn="ctr">
              <a:lnSpc>
                <a:spcPts val="5850"/>
              </a:lnSpc>
              <a:buNone/>
            </a:pPr>
            <a:r>
              <a:rPr lang="en-US" sz="5850" b="1" dirty="0">
                <a:solidFill>
                  <a:srgbClr val="4A4A45"/>
                </a:solidFill>
                <a:latin typeface="Lato Bold" pitchFamily="34" charset="0"/>
                <a:ea typeface="Lato Bold" pitchFamily="34" charset="-122"/>
                <a:cs typeface="Lato Bold" pitchFamily="34" charset="-120"/>
              </a:rPr>
              <a:t>66.6</a:t>
            </a:r>
            <a:endParaRPr lang="en-US" sz="5850" dirty="0"/>
          </a:p>
        </p:txBody>
      </p:sp>
      <p:sp>
        <p:nvSpPr>
          <p:cNvPr id="5" name="Text 2"/>
          <p:cNvSpPr/>
          <p:nvPr/>
        </p:nvSpPr>
        <p:spPr>
          <a:xfrm>
            <a:off x="6280190" y="3750350"/>
            <a:ext cx="2329815" cy="354330"/>
          </a:xfrm>
          <a:prstGeom prst="rect">
            <a:avLst/>
          </a:prstGeom>
          <a:noFill/>
          <a:ln/>
        </p:spPr>
        <p:txBody>
          <a:bodyPr wrap="none" lIns="0" tIns="0" rIns="0" bIns="0" rtlCol="0" anchor="t"/>
          <a:lstStyle/>
          <a:p>
            <a:pPr marL="0" indent="0" algn="ctr">
              <a:lnSpc>
                <a:spcPts val="2750"/>
              </a:lnSpc>
              <a:buNone/>
            </a:pPr>
            <a:r>
              <a:rPr lang="en-US" sz="2200" b="1" dirty="0">
                <a:solidFill>
                  <a:srgbClr val="4A4A45"/>
                </a:solidFill>
                <a:latin typeface="Lato Bold" pitchFamily="34" charset="0"/>
                <a:ea typeface="Lato Bold" pitchFamily="34" charset="-122"/>
                <a:cs typeface="Lato Bold" pitchFamily="34" charset="-120"/>
              </a:rPr>
              <a:t>Math Score</a:t>
            </a:r>
            <a:endParaRPr lang="en-US" sz="2200" dirty="0"/>
          </a:p>
        </p:txBody>
      </p:sp>
      <p:sp>
        <p:nvSpPr>
          <p:cNvPr id="6" name="Text 3"/>
          <p:cNvSpPr/>
          <p:nvPr/>
        </p:nvSpPr>
        <p:spPr>
          <a:xfrm>
            <a:off x="6280190" y="4240768"/>
            <a:ext cx="2329815" cy="725805"/>
          </a:xfrm>
          <a:prstGeom prst="rect">
            <a:avLst/>
          </a:prstGeom>
          <a:noFill/>
          <a:ln/>
        </p:spPr>
        <p:txBody>
          <a:bodyPr wrap="square" lIns="0" tIns="0" rIns="0" bIns="0" rtlCol="0" anchor="t"/>
          <a:lstStyle/>
          <a:p>
            <a:pPr marL="0" indent="0" algn="ctr">
              <a:lnSpc>
                <a:spcPts val="2850"/>
              </a:lnSpc>
              <a:buNone/>
            </a:pPr>
            <a:r>
              <a:rPr lang="en-US" sz="1750" dirty="0">
                <a:solidFill>
                  <a:srgbClr val="4A4A45"/>
                </a:solidFill>
                <a:latin typeface="Lato" pitchFamily="34" charset="0"/>
                <a:ea typeface="Lato" pitchFamily="34" charset="-122"/>
                <a:cs typeface="Lato" pitchFamily="34" charset="-120"/>
              </a:rPr>
              <a:t>Average across all students</a:t>
            </a:r>
            <a:endParaRPr lang="en-US" sz="1750" dirty="0"/>
          </a:p>
        </p:txBody>
      </p:sp>
      <p:sp>
        <p:nvSpPr>
          <p:cNvPr id="7" name="Text 4"/>
          <p:cNvSpPr/>
          <p:nvPr/>
        </p:nvSpPr>
        <p:spPr>
          <a:xfrm>
            <a:off x="8893493" y="2718554"/>
            <a:ext cx="2329815" cy="748427"/>
          </a:xfrm>
          <a:prstGeom prst="rect">
            <a:avLst/>
          </a:prstGeom>
          <a:noFill/>
          <a:ln/>
        </p:spPr>
        <p:txBody>
          <a:bodyPr wrap="none" lIns="0" tIns="0" rIns="0" bIns="0" rtlCol="0" anchor="t"/>
          <a:lstStyle/>
          <a:p>
            <a:pPr marL="0" indent="0" algn="ctr">
              <a:lnSpc>
                <a:spcPts val="5850"/>
              </a:lnSpc>
              <a:buNone/>
            </a:pPr>
            <a:r>
              <a:rPr lang="en-US" sz="5850" b="1" dirty="0">
                <a:solidFill>
                  <a:srgbClr val="4A4A45"/>
                </a:solidFill>
                <a:latin typeface="Lato Bold" pitchFamily="34" charset="0"/>
                <a:ea typeface="Lato Bold" pitchFamily="34" charset="-122"/>
                <a:cs typeface="Lato Bold" pitchFamily="34" charset="-120"/>
              </a:rPr>
              <a:t>69.4</a:t>
            </a:r>
            <a:endParaRPr lang="en-US" sz="5850" dirty="0"/>
          </a:p>
        </p:txBody>
      </p:sp>
      <p:sp>
        <p:nvSpPr>
          <p:cNvPr id="8" name="Text 5"/>
          <p:cNvSpPr/>
          <p:nvPr/>
        </p:nvSpPr>
        <p:spPr>
          <a:xfrm>
            <a:off x="8893493" y="3750350"/>
            <a:ext cx="2329815" cy="354330"/>
          </a:xfrm>
          <a:prstGeom prst="rect">
            <a:avLst/>
          </a:prstGeom>
          <a:noFill/>
          <a:ln/>
        </p:spPr>
        <p:txBody>
          <a:bodyPr wrap="none" lIns="0" tIns="0" rIns="0" bIns="0" rtlCol="0" anchor="t"/>
          <a:lstStyle/>
          <a:p>
            <a:pPr marL="0" indent="0" algn="ctr">
              <a:lnSpc>
                <a:spcPts val="2750"/>
              </a:lnSpc>
              <a:buNone/>
            </a:pPr>
            <a:r>
              <a:rPr lang="en-US" sz="2200" b="1" dirty="0">
                <a:solidFill>
                  <a:srgbClr val="4A4A45"/>
                </a:solidFill>
                <a:latin typeface="Lato Bold" pitchFamily="34" charset="0"/>
                <a:ea typeface="Lato Bold" pitchFamily="34" charset="-122"/>
                <a:cs typeface="Lato Bold" pitchFamily="34" charset="-120"/>
              </a:rPr>
              <a:t>Reading Score</a:t>
            </a:r>
            <a:endParaRPr lang="en-US" sz="2200" dirty="0"/>
          </a:p>
        </p:txBody>
      </p:sp>
      <p:sp>
        <p:nvSpPr>
          <p:cNvPr id="9" name="Text 6"/>
          <p:cNvSpPr/>
          <p:nvPr/>
        </p:nvSpPr>
        <p:spPr>
          <a:xfrm>
            <a:off x="8893493" y="4240768"/>
            <a:ext cx="2329815" cy="725805"/>
          </a:xfrm>
          <a:prstGeom prst="rect">
            <a:avLst/>
          </a:prstGeom>
          <a:noFill/>
          <a:ln/>
        </p:spPr>
        <p:txBody>
          <a:bodyPr wrap="square" lIns="0" tIns="0" rIns="0" bIns="0" rtlCol="0" anchor="t"/>
          <a:lstStyle/>
          <a:p>
            <a:pPr marL="0" indent="0" algn="ctr">
              <a:lnSpc>
                <a:spcPts val="2850"/>
              </a:lnSpc>
              <a:buNone/>
            </a:pPr>
            <a:r>
              <a:rPr lang="en-US" sz="1750" dirty="0">
                <a:solidFill>
                  <a:srgbClr val="4A4A45"/>
                </a:solidFill>
                <a:latin typeface="Lato" pitchFamily="34" charset="0"/>
                <a:ea typeface="Lato" pitchFamily="34" charset="-122"/>
                <a:cs typeface="Lato" pitchFamily="34" charset="-120"/>
              </a:rPr>
              <a:t>Highest performing subject</a:t>
            </a:r>
            <a:endParaRPr lang="en-US" sz="1750" dirty="0"/>
          </a:p>
        </p:txBody>
      </p:sp>
      <p:sp>
        <p:nvSpPr>
          <p:cNvPr id="10" name="Text 7"/>
          <p:cNvSpPr/>
          <p:nvPr/>
        </p:nvSpPr>
        <p:spPr>
          <a:xfrm>
            <a:off x="11506795" y="2718554"/>
            <a:ext cx="2329815" cy="748427"/>
          </a:xfrm>
          <a:prstGeom prst="rect">
            <a:avLst/>
          </a:prstGeom>
          <a:noFill/>
          <a:ln/>
        </p:spPr>
        <p:txBody>
          <a:bodyPr wrap="none" lIns="0" tIns="0" rIns="0" bIns="0" rtlCol="0" anchor="t"/>
          <a:lstStyle/>
          <a:p>
            <a:pPr marL="0" indent="0" algn="ctr">
              <a:lnSpc>
                <a:spcPts val="5850"/>
              </a:lnSpc>
              <a:buNone/>
            </a:pPr>
            <a:r>
              <a:rPr lang="en-US" sz="5850" b="1" dirty="0">
                <a:solidFill>
                  <a:srgbClr val="4A4A45"/>
                </a:solidFill>
                <a:latin typeface="Lato Bold" pitchFamily="34" charset="0"/>
                <a:ea typeface="Lato Bold" pitchFamily="34" charset="-122"/>
                <a:cs typeface="Lato Bold" pitchFamily="34" charset="-120"/>
              </a:rPr>
              <a:t>68.4</a:t>
            </a:r>
            <a:endParaRPr lang="en-US" sz="5850" dirty="0"/>
          </a:p>
        </p:txBody>
      </p:sp>
      <p:sp>
        <p:nvSpPr>
          <p:cNvPr id="11" name="Text 8"/>
          <p:cNvSpPr/>
          <p:nvPr/>
        </p:nvSpPr>
        <p:spPr>
          <a:xfrm>
            <a:off x="11506795" y="3750350"/>
            <a:ext cx="2329815" cy="354330"/>
          </a:xfrm>
          <a:prstGeom prst="rect">
            <a:avLst/>
          </a:prstGeom>
          <a:noFill/>
          <a:ln/>
        </p:spPr>
        <p:txBody>
          <a:bodyPr wrap="none" lIns="0" tIns="0" rIns="0" bIns="0" rtlCol="0" anchor="t"/>
          <a:lstStyle/>
          <a:p>
            <a:pPr marL="0" indent="0" algn="ctr">
              <a:lnSpc>
                <a:spcPts val="2750"/>
              </a:lnSpc>
              <a:buNone/>
            </a:pPr>
            <a:r>
              <a:rPr lang="en-US" sz="2200" b="1" dirty="0">
                <a:solidFill>
                  <a:srgbClr val="4A4A45"/>
                </a:solidFill>
                <a:latin typeface="Lato Bold" pitchFamily="34" charset="0"/>
                <a:ea typeface="Lato Bold" pitchFamily="34" charset="-122"/>
                <a:cs typeface="Lato Bold" pitchFamily="34" charset="-120"/>
              </a:rPr>
              <a:t>Writing Score</a:t>
            </a:r>
            <a:endParaRPr lang="en-US" sz="2200" dirty="0"/>
          </a:p>
        </p:txBody>
      </p:sp>
      <p:sp>
        <p:nvSpPr>
          <p:cNvPr id="12" name="Text 9"/>
          <p:cNvSpPr/>
          <p:nvPr/>
        </p:nvSpPr>
        <p:spPr>
          <a:xfrm>
            <a:off x="11506795" y="4240768"/>
            <a:ext cx="2329815" cy="725805"/>
          </a:xfrm>
          <a:prstGeom prst="rect">
            <a:avLst/>
          </a:prstGeom>
          <a:noFill/>
          <a:ln/>
        </p:spPr>
        <p:txBody>
          <a:bodyPr wrap="square" lIns="0" tIns="0" rIns="0" bIns="0" rtlCol="0" anchor="t"/>
          <a:lstStyle/>
          <a:p>
            <a:pPr marL="0" indent="0" algn="ctr">
              <a:lnSpc>
                <a:spcPts val="2850"/>
              </a:lnSpc>
              <a:buNone/>
            </a:pPr>
            <a:r>
              <a:rPr lang="en-US" sz="1750" dirty="0">
                <a:solidFill>
                  <a:srgbClr val="4A4A45"/>
                </a:solidFill>
                <a:latin typeface="Lato" pitchFamily="34" charset="0"/>
                <a:ea typeface="Lato" pitchFamily="34" charset="-122"/>
                <a:cs typeface="Lato" pitchFamily="34" charset="-120"/>
              </a:rPr>
              <a:t>Mid-range performance</a:t>
            </a:r>
            <a:endParaRPr lang="en-US" sz="1750" dirty="0"/>
          </a:p>
        </p:txBody>
      </p:sp>
      <p:sp>
        <p:nvSpPr>
          <p:cNvPr id="13" name="Text 10"/>
          <p:cNvSpPr/>
          <p:nvPr/>
        </p:nvSpPr>
        <p:spPr>
          <a:xfrm>
            <a:off x="6280190" y="522172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Score distributions span the full 0–100 range with no data entry anomalies detected. The 25th to 75th percentile ranges cluster tightly around the mean, indicating consistent performance across the student population with Mathematics showing the widest variation.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04593"/>
            <a:ext cx="7453551"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Data Preparation and Quality</a:t>
            </a:r>
            <a:endParaRPr lang="en-US" sz="4450" dirty="0"/>
          </a:p>
        </p:txBody>
      </p:sp>
      <p:sp>
        <p:nvSpPr>
          <p:cNvPr id="3" name="Text 1"/>
          <p:cNvSpPr/>
          <p:nvPr/>
        </p:nvSpPr>
        <p:spPr>
          <a:xfrm>
            <a:off x="793790" y="2667000"/>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Light" pitchFamily="34" charset="0"/>
                <a:ea typeface="Lato Light" pitchFamily="34" charset="-122"/>
                <a:cs typeface="Lato Light" pitchFamily="34" charset="-120"/>
              </a:rPr>
              <a:t>01</a:t>
            </a:r>
            <a:endParaRPr lang="en-US" sz="1750" dirty="0"/>
          </a:p>
        </p:txBody>
      </p:sp>
      <p:sp>
        <p:nvSpPr>
          <p:cNvPr id="4" name="Shape 2"/>
          <p:cNvSpPr/>
          <p:nvPr/>
        </p:nvSpPr>
        <p:spPr>
          <a:xfrm>
            <a:off x="793790" y="3022044"/>
            <a:ext cx="6407944" cy="30480"/>
          </a:xfrm>
          <a:prstGeom prst="rect">
            <a:avLst/>
          </a:prstGeom>
          <a:solidFill>
            <a:srgbClr val="282824"/>
          </a:solidFill>
          <a:ln/>
        </p:spPr>
      </p:sp>
      <p:sp>
        <p:nvSpPr>
          <p:cNvPr id="5" name="Text 3"/>
          <p:cNvSpPr/>
          <p:nvPr/>
        </p:nvSpPr>
        <p:spPr>
          <a:xfrm>
            <a:off x="793790" y="319635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Column Removal</a:t>
            </a:r>
            <a:endParaRPr lang="en-US" sz="2200" dirty="0"/>
          </a:p>
        </p:txBody>
      </p:sp>
      <p:sp>
        <p:nvSpPr>
          <p:cNvPr id="6" name="Text 4"/>
          <p:cNvSpPr/>
          <p:nvPr/>
        </p:nvSpPr>
        <p:spPr>
          <a:xfrm>
            <a:off x="793790" y="3686770"/>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Eliminated the redundant </a:t>
            </a:r>
            <a:r>
              <a:rPr lang="en-US" sz="1750" dirty="0">
                <a:solidFill>
                  <a:srgbClr val="4A4A45"/>
                </a:solidFill>
                <a:highlight>
                  <a:srgbClr val="E2DFD9"/>
                </a:highlight>
                <a:latin typeface="Consolas" pitchFamily="34" charset="0"/>
                <a:ea typeface="Consolas" pitchFamily="34" charset="-122"/>
                <a:cs typeface="Consolas" pitchFamily="34" charset="-120"/>
              </a:rPr>
              <a:t>Unnamed: 0</a:t>
            </a:r>
            <a:r>
              <a:rPr lang="en-US" sz="1750" dirty="0">
                <a:solidFill>
                  <a:srgbClr val="4A4A45"/>
                </a:solidFill>
                <a:latin typeface="Lato" pitchFamily="34" charset="0"/>
                <a:ea typeface="Lato" pitchFamily="34" charset="-122"/>
                <a:cs typeface="Lato" pitchFamily="34" charset="-120"/>
              </a:rPr>
              <a:t> index column that served no analytical purpose</a:t>
            </a:r>
            <a:endParaRPr lang="en-US" sz="1750" dirty="0"/>
          </a:p>
        </p:txBody>
      </p:sp>
      <p:sp>
        <p:nvSpPr>
          <p:cNvPr id="7" name="Text 5"/>
          <p:cNvSpPr/>
          <p:nvPr/>
        </p:nvSpPr>
        <p:spPr>
          <a:xfrm>
            <a:off x="7428548" y="2667000"/>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Light" pitchFamily="34" charset="0"/>
                <a:ea typeface="Lato Light" pitchFamily="34" charset="-122"/>
                <a:cs typeface="Lato Light" pitchFamily="34" charset="-120"/>
              </a:rPr>
              <a:t>02</a:t>
            </a:r>
            <a:endParaRPr lang="en-US" sz="1750" dirty="0"/>
          </a:p>
        </p:txBody>
      </p:sp>
      <p:sp>
        <p:nvSpPr>
          <p:cNvPr id="8" name="Shape 6"/>
          <p:cNvSpPr/>
          <p:nvPr/>
        </p:nvSpPr>
        <p:spPr>
          <a:xfrm>
            <a:off x="7428548" y="3022044"/>
            <a:ext cx="6408063" cy="30480"/>
          </a:xfrm>
          <a:prstGeom prst="rect">
            <a:avLst/>
          </a:prstGeom>
          <a:solidFill>
            <a:srgbClr val="282824"/>
          </a:solidFill>
          <a:ln/>
        </p:spPr>
      </p:sp>
      <p:sp>
        <p:nvSpPr>
          <p:cNvPr id="9" name="Text 7"/>
          <p:cNvSpPr/>
          <p:nvPr/>
        </p:nvSpPr>
        <p:spPr>
          <a:xfrm>
            <a:off x="7428548" y="319635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Duplicate Check</a:t>
            </a:r>
            <a:endParaRPr lang="en-US" sz="2200" dirty="0"/>
          </a:p>
        </p:txBody>
      </p:sp>
      <p:sp>
        <p:nvSpPr>
          <p:cNvPr id="10" name="Text 8"/>
          <p:cNvSpPr/>
          <p:nvPr/>
        </p:nvSpPr>
        <p:spPr>
          <a:xfrm>
            <a:off x="7428548" y="3686770"/>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Verified </a:t>
            </a:r>
            <a:r>
              <a:rPr lang="en-US" sz="1750" b="1" dirty="0">
                <a:solidFill>
                  <a:srgbClr val="4A4A45"/>
                </a:solidFill>
                <a:latin typeface="Lato" pitchFamily="34" charset="0"/>
                <a:ea typeface="Lato" pitchFamily="34" charset="-122"/>
                <a:cs typeface="Lato" pitchFamily="34" charset="-120"/>
              </a:rPr>
              <a:t>zero duplicate rows</a:t>
            </a:r>
            <a:r>
              <a:rPr lang="en-US" sz="1750" dirty="0">
                <a:solidFill>
                  <a:srgbClr val="4A4A45"/>
                </a:solidFill>
                <a:latin typeface="Lato" pitchFamily="34" charset="0"/>
                <a:ea typeface="Lato" pitchFamily="34" charset="-122"/>
                <a:cs typeface="Lato" pitchFamily="34" charset="-120"/>
              </a:rPr>
              <a:t>, confirming high data integrity and consistency throughout the dataset</a:t>
            </a:r>
            <a:endParaRPr lang="en-US" sz="1750" dirty="0"/>
          </a:p>
        </p:txBody>
      </p:sp>
      <p:sp>
        <p:nvSpPr>
          <p:cNvPr id="11" name="Text 9"/>
          <p:cNvSpPr/>
          <p:nvPr/>
        </p:nvSpPr>
        <p:spPr>
          <a:xfrm>
            <a:off x="793790" y="480941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Light" pitchFamily="34" charset="0"/>
                <a:ea typeface="Lato Light" pitchFamily="34" charset="-122"/>
                <a:cs typeface="Lato Light" pitchFamily="34" charset="-120"/>
              </a:rPr>
              <a:t>03</a:t>
            </a:r>
            <a:endParaRPr lang="en-US" sz="1750" dirty="0"/>
          </a:p>
        </p:txBody>
      </p:sp>
      <p:sp>
        <p:nvSpPr>
          <p:cNvPr id="12" name="Shape 10"/>
          <p:cNvSpPr/>
          <p:nvPr/>
        </p:nvSpPr>
        <p:spPr>
          <a:xfrm>
            <a:off x="793790" y="5164455"/>
            <a:ext cx="6407944" cy="30480"/>
          </a:xfrm>
          <a:prstGeom prst="rect">
            <a:avLst/>
          </a:prstGeom>
          <a:solidFill>
            <a:srgbClr val="282824"/>
          </a:solidFill>
          <a:ln/>
        </p:spPr>
      </p:sp>
      <p:sp>
        <p:nvSpPr>
          <p:cNvPr id="13" name="Text 11"/>
          <p:cNvSpPr/>
          <p:nvPr/>
        </p:nvSpPr>
        <p:spPr>
          <a:xfrm>
            <a:off x="793790" y="5338763"/>
            <a:ext cx="3312200"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Missing Value Assessment</a:t>
            </a:r>
            <a:endParaRPr lang="en-US" sz="2200" dirty="0"/>
          </a:p>
        </p:txBody>
      </p:sp>
      <p:sp>
        <p:nvSpPr>
          <p:cNvPr id="14" name="Text 12"/>
          <p:cNvSpPr/>
          <p:nvPr/>
        </p:nvSpPr>
        <p:spPr>
          <a:xfrm>
            <a:off x="793790" y="5829181"/>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Reviewed gaps in demographic fields while confirming complete score data for accurate academic analysis</a:t>
            </a:r>
            <a:endParaRPr lang="en-US" sz="1750" dirty="0"/>
          </a:p>
        </p:txBody>
      </p:sp>
      <p:sp>
        <p:nvSpPr>
          <p:cNvPr id="15" name="Text 13"/>
          <p:cNvSpPr/>
          <p:nvPr/>
        </p:nvSpPr>
        <p:spPr>
          <a:xfrm>
            <a:off x="7428548" y="480941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Light" pitchFamily="34" charset="0"/>
                <a:ea typeface="Lato Light" pitchFamily="34" charset="-122"/>
                <a:cs typeface="Lato Light" pitchFamily="34" charset="-120"/>
              </a:rPr>
              <a:t>04</a:t>
            </a:r>
            <a:endParaRPr lang="en-US" sz="1750" dirty="0"/>
          </a:p>
        </p:txBody>
      </p:sp>
      <p:sp>
        <p:nvSpPr>
          <p:cNvPr id="16" name="Shape 14"/>
          <p:cNvSpPr/>
          <p:nvPr/>
        </p:nvSpPr>
        <p:spPr>
          <a:xfrm>
            <a:off x="7428548" y="5164455"/>
            <a:ext cx="6408063" cy="30480"/>
          </a:xfrm>
          <a:prstGeom prst="rect">
            <a:avLst/>
          </a:prstGeom>
          <a:solidFill>
            <a:srgbClr val="282824"/>
          </a:solidFill>
          <a:ln/>
        </p:spPr>
      </p:sp>
      <p:sp>
        <p:nvSpPr>
          <p:cNvPr id="17" name="Text 15"/>
          <p:cNvSpPr/>
          <p:nvPr/>
        </p:nvSpPr>
        <p:spPr>
          <a:xfrm>
            <a:off x="7428548" y="5338763"/>
            <a:ext cx="2993588"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Visualization Readiness</a:t>
            </a:r>
            <a:endParaRPr lang="en-US" sz="2200" dirty="0"/>
          </a:p>
        </p:txBody>
      </p:sp>
      <p:sp>
        <p:nvSpPr>
          <p:cNvPr id="18" name="Text 16"/>
          <p:cNvSpPr/>
          <p:nvPr/>
        </p:nvSpPr>
        <p:spPr>
          <a:xfrm>
            <a:off x="7428548" y="5829181"/>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Structured all key fields for clean, reliable exploration and meaningful pattern detection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93790" y="1583055"/>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Key Finding: Parental Education Impact</a:t>
            </a:r>
            <a:endParaRPr lang="en-US" sz="4450" dirty="0"/>
          </a:p>
        </p:txBody>
      </p:sp>
      <p:sp>
        <p:nvSpPr>
          <p:cNvPr id="4" name="Text 1"/>
          <p:cNvSpPr/>
          <p:nvPr/>
        </p:nvSpPr>
        <p:spPr>
          <a:xfrm>
            <a:off x="1133951" y="3595926"/>
            <a:ext cx="7216259"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Students with parents holding Master's degrees consistently achieve the highest scores across Math, Reading, and Writing, while those whose parents completed only some high school score lowest—demonstrating a strong correlation between parental education and student success.</a:t>
            </a:r>
            <a:endParaRPr lang="en-US" sz="1750" dirty="0"/>
          </a:p>
        </p:txBody>
      </p:sp>
      <p:sp>
        <p:nvSpPr>
          <p:cNvPr id="5" name="Shape 2"/>
          <p:cNvSpPr/>
          <p:nvPr/>
        </p:nvSpPr>
        <p:spPr>
          <a:xfrm>
            <a:off x="793790" y="3340775"/>
            <a:ext cx="30480" cy="1961912"/>
          </a:xfrm>
          <a:prstGeom prst="rect">
            <a:avLst/>
          </a:prstGeom>
          <a:solidFill>
            <a:srgbClr val="282824"/>
          </a:solidFill>
          <a:ln/>
        </p:spPr>
      </p:sp>
      <p:sp>
        <p:nvSpPr>
          <p:cNvPr id="6" name="Text 3"/>
          <p:cNvSpPr/>
          <p:nvPr/>
        </p:nvSpPr>
        <p:spPr>
          <a:xfrm>
            <a:off x="793790" y="555783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This pattern reveals that parental educational background significantly shapes the academic support, resources, and learning environment available to children, influencing their readiness and motivation to excel.</a:t>
            </a:r>
            <a:endParaRPr lang="en-US" sz="1750" dirty="0"/>
          </a:p>
        </p:txBody>
      </p:sp>
      <p:pic>
        <p:nvPicPr>
          <p:cNvPr id="8" name="Picture 7">
            <a:extLst>
              <a:ext uri="{FF2B5EF4-FFF2-40B4-BE49-F238E27FC236}">
                <a16:creationId xmlns:a16="http://schemas.microsoft.com/office/drawing/2014/main" id="{7A8436CB-E388-1683-2E7B-2BC6D09CF8F0}"/>
              </a:ext>
            </a:extLst>
          </p:cNvPr>
          <p:cNvPicPr>
            <a:picLocks noChangeAspect="1"/>
          </p:cNvPicPr>
          <p:nvPr/>
        </p:nvPicPr>
        <p:blipFill>
          <a:blip r:embed="rId3"/>
          <a:stretch>
            <a:fillRect/>
          </a:stretch>
        </p:blipFill>
        <p:spPr>
          <a:xfrm>
            <a:off x="8571861" y="2291834"/>
            <a:ext cx="5633099" cy="41046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5676" y="507325"/>
            <a:ext cx="7114103" cy="576501"/>
          </a:xfrm>
          <a:prstGeom prst="rect">
            <a:avLst/>
          </a:prstGeom>
          <a:noFill/>
          <a:ln/>
        </p:spPr>
        <p:txBody>
          <a:bodyPr wrap="none" lIns="0" tIns="0" rIns="0" bIns="0" rtlCol="0" anchor="t"/>
          <a:lstStyle/>
          <a:p>
            <a:pPr marL="0" indent="0" algn="l">
              <a:lnSpc>
                <a:spcPts val="4500"/>
              </a:lnSpc>
              <a:buNone/>
            </a:pPr>
            <a:r>
              <a:rPr lang="en-US" sz="3600" b="1" dirty="0">
                <a:solidFill>
                  <a:srgbClr val="282824"/>
                </a:solidFill>
                <a:latin typeface="Lato Bold" pitchFamily="34" charset="0"/>
                <a:ea typeface="Lato Bold" pitchFamily="34" charset="-122"/>
                <a:cs typeface="Lato Bold" pitchFamily="34" charset="-120"/>
              </a:rPr>
              <a:t>Gender and Marital Status Insights</a:t>
            </a:r>
            <a:endParaRPr lang="en-US" sz="3600" dirty="0"/>
          </a:p>
        </p:txBody>
      </p:sp>
      <p:sp>
        <p:nvSpPr>
          <p:cNvPr id="3" name="Text 1"/>
          <p:cNvSpPr/>
          <p:nvPr/>
        </p:nvSpPr>
        <p:spPr>
          <a:xfrm>
            <a:off x="645676" y="1544955"/>
            <a:ext cx="2767251" cy="345877"/>
          </a:xfrm>
          <a:prstGeom prst="rect">
            <a:avLst/>
          </a:prstGeom>
          <a:noFill/>
          <a:ln/>
        </p:spPr>
        <p:txBody>
          <a:bodyPr wrap="none" lIns="0" tIns="0" rIns="0" bIns="0" rtlCol="0" anchor="t"/>
          <a:lstStyle/>
          <a:p>
            <a:pPr marL="0" indent="0" algn="l">
              <a:lnSpc>
                <a:spcPts val="2700"/>
              </a:lnSpc>
              <a:buNone/>
            </a:pPr>
            <a:r>
              <a:rPr lang="en-US" sz="2150" b="1" dirty="0">
                <a:solidFill>
                  <a:srgbClr val="282824"/>
                </a:solidFill>
                <a:latin typeface="Lato Bold" pitchFamily="34" charset="0"/>
                <a:ea typeface="Lato Bold" pitchFamily="34" charset="-122"/>
                <a:cs typeface="Lato Bold" pitchFamily="34" charset="-120"/>
              </a:rPr>
              <a:t>Gender Distribution</a:t>
            </a:r>
            <a:endParaRPr lang="en-US" sz="2150" dirty="0"/>
          </a:p>
        </p:txBody>
      </p:sp>
      <p:sp>
        <p:nvSpPr>
          <p:cNvPr id="4" name="Text 2"/>
          <p:cNvSpPr/>
          <p:nvPr/>
        </p:nvSpPr>
        <p:spPr>
          <a:xfrm>
            <a:off x="645676" y="2075259"/>
            <a:ext cx="6444496" cy="885111"/>
          </a:xfrm>
          <a:prstGeom prst="rect">
            <a:avLst/>
          </a:prstGeom>
          <a:noFill/>
          <a:ln/>
        </p:spPr>
        <p:txBody>
          <a:bodyPr wrap="square" lIns="0" tIns="0" rIns="0" bIns="0" rtlCol="0" anchor="t"/>
          <a:lstStyle/>
          <a:p>
            <a:pPr marL="0" indent="0" algn="l">
              <a:lnSpc>
                <a:spcPts val="2300"/>
              </a:lnSpc>
              <a:buNone/>
            </a:pPr>
            <a:r>
              <a:rPr lang="en-US" sz="1450" dirty="0">
                <a:solidFill>
                  <a:srgbClr val="4A4A45"/>
                </a:solidFill>
                <a:latin typeface="Lato" pitchFamily="34" charset="0"/>
                <a:ea typeface="Lato" pitchFamily="34" charset="-122"/>
                <a:cs typeface="Lato" pitchFamily="34" charset="-120"/>
              </a:rPr>
              <a:t>The dataset shows a nearly balanced gender split with females slightly outnumbering males. This minimal difference ensures gender-based insights remain naturally unbiased and representative of the full student population.</a:t>
            </a:r>
            <a:endParaRPr lang="en-US" sz="1450" dirty="0"/>
          </a:p>
        </p:txBody>
      </p:sp>
      <p:pic>
        <p:nvPicPr>
          <p:cNvPr id="5" name="Image 0" descr="preencoded.png"/>
          <p:cNvPicPr>
            <a:picLocks noChangeAspect="1"/>
          </p:cNvPicPr>
          <p:nvPr/>
        </p:nvPicPr>
        <p:blipFill>
          <a:blip r:embed="rId3"/>
          <a:stretch>
            <a:fillRect/>
          </a:stretch>
        </p:blipFill>
        <p:spPr>
          <a:xfrm>
            <a:off x="645676" y="3167896"/>
            <a:ext cx="4572000" cy="4495800"/>
          </a:xfrm>
          <a:prstGeom prst="rect">
            <a:avLst/>
          </a:prstGeom>
        </p:spPr>
      </p:pic>
      <p:sp>
        <p:nvSpPr>
          <p:cNvPr id="6" name="Text 3"/>
          <p:cNvSpPr/>
          <p:nvPr/>
        </p:nvSpPr>
        <p:spPr>
          <a:xfrm>
            <a:off x="7547848" y="1544955"/>
            <a:ext cx="2767251" cy="345877"/>
          </a:xfrm>
          <a:prstGeom prst="rect">
            <a:avLst/>
          </a:prstGeom>
          <a:noFill/>
          <a:ln/>
        </p:spPr>
        <p:txBody>
          <a:bodyPr wrap="none" lIns="0" tIns="0" rIns="0" bIns="0" rtlCol="0" anchor="t"/>
          <a:lstStyle/>
          <a:p>
            <a:pPr marL="0" indent="0" algn="l">
              <a:lnSpc>
                <a:spcPts val="2700"/>
              </a:lnSpc>
              <a:buNone/>
            </a:pPr>
            <a:r>
              <a:rPr lang="en-US" sz="2150" b="1" dirty="0">
                <a:solidFill>
                  <a:srgbClr val="282824"/>
                </a:solidFill>
                <a:latin typeface="Lato Bold" pitchFamily="34" charset="0"/>
                <a:ea typeface="Lato Bold" pitchFamily="34" charset="-122"/>
                <a:cs typeface="Lato Bold" pitchFamily="34" charset="-120"/>
              </a:rPr>
              <a:t>Marital Status Effect</a:t>
            </a:r>
            <a:endParaRPr lang="en-US" sz="2150" dirty="0"/>
          </a:p>
        </p:txBody>
      </p:sp>
      <p:sp>
        <p:nvSpPr>
          <p:cNvPr id="7" name="Text 4"/>
          <p:cNvSpPr/>
          <p:nvPr/>
        </p:nvSpPr>
        <p:spPr>
          <a:xfrm>
            <a:off x="7547848" y="2075259"/>
            <a:ext cx="6444496" cy="1180148"/>
          </a:xfrm>
          <a:prstGeom prst="rect">
            <a:avLst/>
          </a:prstGeom>
          <a:noFill/>
          <a:ln/>
        </p:spPr>
        <p:txBody>
          <a:bodyPr wrap="square" lIns="0" tIns="0" rIns="0" bIns="0" rtlCol="0" anchor="t"/>
          <a:lstStyle/>
          <a:p>
            <a:pPr marL="0" indent="0" algn="l">
              <a:lnSpc>
                <a:spcPts val="2300"/>
              </a:lnSpc>
              <a:buNone/>
            </a:pPr>
            <a:r>
              <a:rPr lang="en-US" sz="1450" dirty="0">
                <a:solidFill>
                  <a:srgbClr val="4A4A45"/>
                </a:solidFill>
                <a:latin typeface="Lato" pitchFamily="34" charset="0"/>
                <a:ea typeface="Lato" pitchFamily="34" charset="-122"/>
                <a:cs typeface="Lato" pitchFamily="34" charset="-120"/>
              </a:rPr>
              <a:t>Analysis reveals </a:t>
            </a:r>
            <a:r>
              <a:rPr lang="en-US" sz="1450" b="1" dirty="0">
                <a:solidFill>
                  <a:srgbClr val="4A4A45"/>
                </a:solidFill>
                <a:latin typeface="Lato" pitchFamily="34" charset="0"/>
                <a:ea typeface="Lato" pitchFamily="34" charset="-122"/>
                <a:cs typeface="Lato" pitchFamily="34" charset="-120"/>
              </a:rPr>
              <a:t>minimal score variation</a:t>
            </a:r>
            <a:r>
              <a:rPr lang="en-US" sz="1450" dirty="0">
                <a:solidFill>
                  <a:srgbClr val="4A4A45"/>
                </a:solidFill>
                <a:latin typeface="Lato" pitchFamily="34" charset="0"/>
                <a:ea typeface="Lato" pitchFamily="34" charset="-122"/>
                <a:cs typeface="Lato" pitchFamily="34" charset="-120"/>
              </a:rPr>
              <a:t> between students of married, divorced, single, or widowed parents. This suggests that family structure alone does not drive academic outcomes—educational environment and parental involvement matter far more.</a:t>
            </a:r>
            <a:endParaRPr lang="en-US" sz="1450" dirty="0"/>
          </a:p>
        </p:txBody>
      </p:sp>
      <p:pic>
        <p:nvPicPr>
          <p:cNvPr id="8" name="Image 1" descr="preencoded.png"/>
          <p:cNvPicPr>
            <a:picLocks noChangeAspect="1"/>
          </p:cNvPicPr>
          <p:nvPr/>
        </p:nvPicPr>
        <p:blipFill>
          <a:blip r:embed="rId4"/>
          <a:stretch>
            <a:fillRect/>
          </a:stretch>
        </p:blipFill>
        <p:spPr>
          <a:xfrm>
            <a:off x="7547848" y="3462933"/>
            <a:ext cx="4899660" cy="259080"/>
          </a:xfrm>
          <a:prstGeom prst="rect">
            <a:avLst/>
          </a:prstGeom>
        </p:spPr>
      </p:pic>
      <p:pic>
        <p:nvPicPr>
          <p:cNvPr id="10" name="Picture 9">
            <a:extLst>
              <a:ext uri="{FF2B5EF4-FFF2-40B4-BE49-F238E27FC236}">
                <a16:creationId xmlns:a16="http://schemas.microsoft.com/office/drawing/2014/main" id="{03055D5A-6EEC-BD5E-C71E-5487E1E2F419}"/>
              </a:ext>
            </a:extLst>
          </p:cNvPr>
          <p:cNvPicPr>
            <a:picLocks noChangeAspect="1"/>
          </p:cNvPicPr>
          <p:nvPr/>
        </p:nvPicPr>
        <p:blipFill>
          <a:blip r:embed="rId5"/>
          <a:stretch>
            <a:fillRect/>
          </a:stretch>
        </p:blipFill>
        <p:spPr>
          <a:xfrm>
            <a:off x="7433384" y="3439834"/>
            <a:ext cx="5014124" cy="41153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 name="Text 1"/>
          <p:cNvSpPr/>
          <p:nvPr/>
        </p:nvSpPr>
        <p:spPr>
          <a:xfrm>
            <a:off x="793790" y="1230035"/>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Subject Performance and Outlier Analysis</a:t>
            </a:r>
            <a:endParaRPr lang="en-US" sz="4450" dirty="0"/>
          </a:p>
        </p:txBody>
      </p:sp>
      <p:sp>
        <p:nvSpPr>
          <p:cNvPr id="5" name="Shape 2"/>
          <p:cNvSpPr/>
          <p:nvPr/>
        </p:nvSpPr>
        <p:spPr>
          <a:xfrm>
            <a:off x="793790" y="3108246"/>
            <a:ext cx="113348" cy="113348"/>
          </a:xfrm>
          <a:prstGeom prst="roundRect">
            <a:avLst>
              <a:gd name="adj" fmla="val 403360"/>
            </a:avLst>
          </a:prstGeom>
          <a:solidFill>
            <a:srgbClr val="282824"/>
          </a:solidFill>
          <a:ln/>
        </p:spPr>
      </p:sp>
      <p:sp>
        <p:nvSpPr>
          <p:cNvPr id="6" name="Text 3"/>
          <p:cNvSpPr/>
          <p:nvPr/>
        </p:nvSpPr>
        <p:spPr>
          <a:xfrm>
            <a:off x="1133951" y="2987754"/>
            <a:ext cx="3001208"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Clean Data Distribution</a:t>
            </a:r>
            <a:endParaRPr lang="en-US" sz="2200" dirty="0"/>
          </a:p>
        </p:txBody>
      </p:sp>
      <p:sp>
        <p:nvSpPr>
          <p:cNvPr id="7" name="Text 4"/>
          <p:cNvSpPr/>
          <p:nvPr/>
        </p:nvSpPr>
        <p:spPr>
          <a:xfrm>
            <a:off x="1133951" y="3478173"/>
            <a:ext cx="3296245"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Boxplots confirm no abnormal outliers—all scores fall within the valid 0–100 range, reinforcing dataset reliability</a:t>
            </a:r>
            <a:endParaRPr lang="en-US" sz="1750" dirty="0"/>
          </a:p>
        </p:txBody>
      </p:sp>
      <p:sp>
        <p:nvSpPr>
          <p:cNvPr id="8" name="Shape 5"/>
          <p:cNvSpPr/>
          <p:nvPr/>
        </p:nvSpPr>
        <p:spPr>
          <a:xfrm>
            <a:off x="4713684" y="3108246"/>
            <a:ext cx="113348" cy="113348"/>
          </a:xfrm>
          <a:prstGeom prst="roundRect">
            <a:avLst>
              <a:gd name="adj" fmla="val 403360"/>
            </a:avLst>
          </a:prstGeom>
          <a:solidFill>
            <a:srgbClr val="282824"/>
          </a:solidFill>
          <a:ln/>
        </p:spPr>
      </p:sp>
      <p:sp>
        <p:nvSpPr>
          <p:cNvPr id="9" name="Text 6"/>
          <p:cNvSpPr/>
          <p:nvPr/>
        </p:nvSpPr>
        <p:spPr>
          <a:xfrm>
            <a:off x="5053846" y="298775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Math Challenges</a:t>
            </a:r>
            <a:endParaRPr lang="en-US" sz="2200" dirty="0"/>
          </a:p>
        </p:txBody>
      </p:sp>
      <p:sp>
        <p:nvSpPr>
          <p:cNvPr id="10" name="Text 7"/>
          <p:cNvSpPr/>
          <p:nvPr/>
        </p:nvSpPr>
        <p:spPr>
          <a:xfrm>
            <a:off x="5053846" y="3478173"/>
            <a:ext cx="3296364" cy="217741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Mathematics shows a higher frequency of low scores compared to Reading and Writing, indicating students struggle most with quantitative reasoning</a:t>
            </a:r>
            <a:endParaRPr lang="en-US" sz="1750" dirty="0"/>
          </a:p>
        </p:txBody>
      </p:sp>
      <p:sp>
        <p:nvSpPr>
          <p:cNvPr id="11" name="Text 8"/>
          <p:cNvSpPr/>
          <p:nvPr/>
        </p:nvSpPr>
        <p:spPr>
          <a:xfrm>
            <a:off x="793790" y="591073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The consistency across Reading and Writing suggests strong verbal skills, while the Math performance gap highlights a clear opportunity for targeted intervention and support strategies.</a:t>
            </a:r>
            <a:endParaRPr lang="en-US" sz="1750" dirty="0"/>
          </a:p>
        </p:txBody>
      </p:sp>
      <p:pic>
        <p:nvPicPr>
          <p:cNvPr id="13" name="Picture 12">
            <a:extLst>
              <a:ext uri="{FF2B5EF4-FFF2-40B4-BE49-F238E27FC236}">
                <a16:creationId xmlns:a16="http://schemas.microsoft.com/office/drawing/2014/main" id="{8ECA1D41-6E1F-C414-AE2A-BB756A5A2C7B}"/>
              </a:ext>
            </a:extLst>
          </p:cNvPr>
          <p:cNvPicPr>
            <a:picLocks noChangeAspect="1"/>
          </p:cNvPicPr>
          <p:nvPr/>
        </p:nvPicPr>
        <p:blipFill>
          <a:blip r:embed="rId3"/>
          <a:stretch>
            <a:fillRect/>
          </a:stretch>
        </p:blipFill>
        <p:spPr>
          <a:xfrm>
            <a:off x="8512731" y="840146"/>
            <a:ext cx="3811981" cy="3184329"/>
          </a:xfrm>
          <a:prstGeom prst="rect">
            <a:avLst/>
          </a:prstGeom>
        </p:spPr>
      </p:pic>
      <p:pic>
        <p:nvPicPr>
          <p:cNvPr id="15" name="Picture 14">
            <a:extLst>
              <a:ext uri="{FF2B5EF4-FFF2-40B4-BE49-F238E27FC236}">
                <a16:creationId xmlns:a16="http://schemas.microsoft.com/office/drawing/2014/main" id="{4558A51D-D45E-9F30-E38F-9C0833B08F83}"/>
              </a:ext>
            </a:extLst>
          </p:cNvPr>
          <p:cNvPicPr>
            <a:picLocks noChangeAspect="1"/>
          </p:cNvPicPr>
          <p:nvPr/>
        </p:nvPicPr>
        <p:blipFill>
          <a:blip r:embed="rId4"/>
          <a:stretch>
            <a:fillRect/>
          </a:stretch>
        </p:blipFill>
        <p:spPr>
          <a:xfrm>
            <a:off x="11545533" y="4114800"/>
            <a:ext cx="2981893" cy="2676315"/>
          </a:xfrm>
          <a:prstGeom prst="rect">
            <a:avLst/>
          </a:prstGeom>
        </p:spPr>
      </p:pic>
      <p:pic>
        <p:nvPicPr>
          <p:cNvPr id="17" name="Picture 16">
            <a:extLst>
              <a:ext uri="{FF2B5EF4-FFF2-40B4-BE49-F238E27FC236}">
                <a16:creationId xmlns:a16="http://schemas.microsoft.com/office/drawing/2014/main" id="{BA0F75BA-CC3C-B2AE-1092-F900F94328E3}"/>
              </a:ext>
            </a:extLst>
          </p:cNvPr>
          <p:cNvPicPr>
            <a:picLocks noChangeAspect="1"/>
          </p:cNvPicPr>
          <p:nvPr/>
        </p:nvPicPr>
        <p:blipFill>
          <a:blip r:embed="rId5"/>
          <a:stretch>
            <a:fillRect/>
          </a:stretch>
        </p:blipFill>
        <p:spPr>
          <a:xfrm>
            <a:off x="8220921" y="4570778"/>
            <a:ext cx="3139430" cy="26763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86101"/>
            <a:ext cx="9148763"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Ethnic Representation and Diversity</a:t>
            </a:r>
            <a:endParaRPr lang="en-US" sz="4450" dirty="0"/>
          </a:p>
        </p:txBody>
      </p:sp>
      <p:sp>
        <p:nvSpPr>
          <p:cNvPr id="3" name="Text 1"/>
          <p:cNvSpPr/>
          <p:nvPr/>
        </p:nvSpPr>
        <p:spPr>
          <a:xfrm>
            <a:off x="793790" y="2461855"/>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282824"/>
                </a:solidFill>
                <a:latin typeface="Lato Bold" pitchFamily="34" charset="0"/>
                <a:ea typeface="Lato Bold" pitchFamily="34" charset="-122"/>
                <a:cs typeface="Lato Bold" pitchFamily="34" charset="-120"/>
              </a:rPr>
              <a:t>Group Distribution</a:t>
            </a:r>
            <a:endParaRPr lang="en-US" sz="2650" dirty="0"/>
          </a:p>
        </p:txBody>
      </p:sp>
      <p:sp>
        <p:nvSpPr>
          <p:cNvPr id="4" name="Text 2"/>
          <p:cNvSpPr/>
          <p:nvPr/>
        </p:nvSpPr>
        <p:spPr>
          <a:xfrm>
            <a:off x="793790" y="3113961"/>
            <a:ext cx="4885015" cy="1088708"/>
          </a:xfrm>
          <a:prstGeom prst="rect">
            <a:avLst/>
          </a:prstGeom>
          <a:noFill/>
          <a:ln/>
        </p:spPr>
        <p:txBody>
          <a:bodyPr wrap="square" lIns="0" tIns="0" rIns="0" bIns="0" rtlCol="0" anchor="t"/>
          <a:lstStyle/>
          <a:p>
            <a:pPr marL="0" indent="0" algn="l">
              <a:lnSpc>
                <a:spcPts val="2850"/>
              </a:lnSpc>
              <a:buNone/>
            </a:pPr>
            <a:r>
              <a:rPr lang="en-US" sz="1750" b="1" dirty="0">
                <a:solidFill>
                  <a:srgbClr val="4A4A45"/>
                </a:solidFill>
                <a:latin typeface="Lato" pitchFamily="34" charset="0"/>
                <a:ea typeface="Lato" pitchFamily="34" charset="-122"/>
                <a:cs typeface="Lato" pitchFamily="34" charset="-120"/>
              </a:rPr>
              <a:t>Ethnic Group C</a:t>
            </a:r>
            <a:r>
              <a:rPr lang="en-US" sz="1750" dirty="0">
                <a:solidFill>
                  <a:srgbClr val="4A4A45"/>
                </a:solidFill>
                <a:latin typeface="Lato" pitchFamily="34" charset="0"/>
                <a:ea typeface="Lato" pitchFamily="34" charset="-122"/>
                <a:cs typeface="Lato" pitchFamily="34" charset="-120"/>
              </a:rPr>
              <a:t> represents the largest demographic (9212 – 31.99%), accounting for nearly one-third of all students in the dataset.</a:t>
            </a:r>
            <a:endParaRPr lang="en-US" sz="1750" dirty="0"/>
          </a:p>
        </p:txBody>
      </p:sp>
      <p:sp>
        <p:nvSpPr>
          <p:cNvPr id="5" name="Text 3"/>
          <p:cNvSpPr/>
          <p:nvPr/>
        </p:nvSpPr>
        <p:spPr>
          <a:xfrm>
            <a:off x="793790" y="4406741"/>
            <a:ext cx="4885015"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Other groups show varying but reasonable representation, enabling meaningful comparative analysis of academic patterns across ethnic categories.</a:t>
            </a:r>
            <a:endParaRPr lang="en-US" sz="1750" dirty="0"/>
          </a:p>
        </p:txBody>
      </p:sp>
      <p:sp>
        <p:nvSpPr>
          <p:cNvPr id="8" name="Text 4"/>
          <p:cNvSpPr/>
          <p:nvPr/>
        </p:nvSpPr>
        <p:spPr>
          <a:xfrm>
            <a:off x="793790" y="631757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The diverse representation allows for nuanced exploration of how cultural and community factors may intersect with academic achievement, though care must be taken to avoid overgeneralization.</a:t>
            </a:r>
            <a:endParaRPr lang="en-US" sz="1750" dirty="0"/>
          </a:p>
        </p:txBody>
      </p:sp>
      <p:pic>
        <p:nvPicPr>
          <p:cNvPr id="10" name="Picture 9">
            <a:extLst>
              <a:ext uri="{FF2B5EF4-FFF2-40B4-BE49-F238E27FC236}">
                <a16:creationId xmlns:a16="http://schemas.microsoft.com/office/drawing/2014/main" id="{206F77DE-2555-55AF-505E-771C619A9EF1}"/>
              </a:ext>
            </a:extLst>
          </p:cNvPr>
          <p:cNvPicPr>
            <a:picLocks noChangeAspect="1"/>
          </p:cNvPicPr>
          <p:nvPr/>
        </p:nvPicPr>
        <p:blipFill>
          <a:blip r:embed="rId3"/>
          <a:stretch>
            <a:fillRect/>
          </a:stretch>
        </p:blipFill>
        <p:spPr>
          <a:xfrm>
            <a:off x="6309110" y="2354104"/>
            <a:ext cx="4125172" cy="2974089"/>
          </a:xfrm>
          <a:prstGeom prst="rect">
            <a:avLst/>
          </a:prstGeom>
        </p:spPr>
      </p:pic>
      <p:pic>
        <p:nvPicPr>
          <p:cNvPr id="12" name="Picture 11">
            <a:extLst>
              <a:ext uri="{FF2B5EF4-FFF2-40B4-BE49-F238E27FC236}">
                <a16:creationId xmlns:a16="http://schemas.microsoft.com/office/drawing/2014/main" id="{9356FCEB-0205-87E1-9601-4A6607533791}"/>
              </a:ext>
            </a:extLst>
          </p:cNvPr>
          <p:cNvPicPr>
            <a:picLocks noChangeAspect="1"/>
          </p:cNvPicPr>
          <p:nvPr/>
        </p:nvPicPr>
        <p:blipFill>
          <a:blip r:embed="rId4"/>
          <a:stretch>
            <a:fillRect/>
          </a:stretch>
        </p:blipFill>
        <p:spPr>
          <a:xfrm>
            <a:off x="10818585" y="2342953"/>
            <a:ext cx="3457373" cy="28200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TotalTime>
  <Words>903</Words>
  <Application>Microsoft Office PowerPoint</Application>
  <PresentationFormat>Custom</PresentationFormat>
  <Paragraphs>107</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Lato Bold</vt:lpstr>
      <vt:lpstr>Lato Light</vt:lpstr>
      <vt:lpstr>Calibri Light</vt:lpstr>
      <vt:lpstr>Consolas</vt:lpstr>
      <vt:lpstr>Lato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Asus</dc:creator>
  <cp:lastModifiedBy>Yuvraj Singh</cp:lastModifiedBy>
  <cp:revision>2</cp:revision>
  <dcterms:created xsi:type="dcterms:W3CDTF">2025-11-27T04:09:28Z</dcterms:created>
  <dcterms:modified xsi:type="dcterms:W3CDTF">2025-11-27T04:25:47Z</dcterms:modified>
</cp:coreProperties>
</file>